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1"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329" autoAdjust="0"/>
  </p:normalViewPr>
  <p:slideViewPr>
    <p:cSldViewPr>
      <p:cViewPr>
        <p:scale>
          <a:sx n="52" d="100"/>
          <a:sy n="52" d="100"/>
        </p:scale>
        <p:origin x="-1219" y="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41B9FB-77F7-4FAF-A8C7-0C4B71D953E9}"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2377557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41B9FB-77F7-4FAF-A8C7-0C4B71D953E9}"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1919464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41B9FB-77F7-4FAF-A8C7-0C4B71D953E9}"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1494452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41B9FB-77F7-4FAF-A8C7-0C4B71D953E9}"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3289540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41B9FB-77F7-4FAF-A8C7-0C4B71D953E9}"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4064472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41B9FB-77F7-4FAF-A8C7-0C4B71D953E9}" type="datetimeFigureOut">
              <a:rPr lang="en-US" smtClean="0"/>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306749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41B9FB-77F7-4FAF-A8C7-0C4B71D953E9}" type="datetimeFigureOut">
              <a:rPr lang="en-US" smtClean="0"/>
              <a:t>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196421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41B9FB-77F7-4FAF-A8C7-0C4B71D953E9}" type="datetimeFigureOut">
              <a:rPr lang="en-US" smtClean="0"/>
              <a:t>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3881085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41B9FB-77F7-4FAF-A8C7-0C4B71D953E9}" type="datetimeFigureOut">
              <a:rPr lang="en-US" smtClean="0"/>
              <a:t>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993993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41B9FB-77F7-4FAF-A8C7-0C4B71D953E9}" type="datetimeFigureOut">
              <a:rPr lang="en-US" smtClean="0"/>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284514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41B9FB-77F7-4FAF-A8C7-0C4B71D953E9}" type="datetimeFigureOut">
              <a:rPr lang="en-US" smtClean="0"/>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137981-510E-4F67-A035-FF4A01FA84B7}" type="slidenum">
              <a:rPr lang="en-US" smtClean="0"/>
              <a:t>‹#›</a:t>
            </a:fld>
            <a:endParaRPr lang="en-US"/>
          </a:p>
        </p:txBody>
      </p:sp>
    </p:spTree>
    <p:extLst>
      <p:ext uri="{BB962C8B-B14F-4D97-AF65-F5344CB8AC3E}">
        <p14:creationId xmlns:p14="http://schemas.microsoft.com/office/powerpoint/2010/main" val="182575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1B9FB-77F7-4FAF-A8C7-0C4B71D953E9}" type="datetimeFigureOut">
              <a:rPr lang="en-US" smtClean="0"/>
              <a:t>11/6/2021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37981-510E-4F67-A035-FF4A01FA84B7}" type="slidenum">
              <a:rPr lang="en-US" smtClean="0"/>
              <a:t>‹#›</a:t>
            </a:fld>
            <a:endParaRPr lang="en-US"/>
          </a:p>
        </p:txBody>
      </p:sp>
    </p:spTree>
    <p:extLst>
      <p:ext uri="{BB962C8B-B14F-4D97-AF65-F5344CB8AC3E}">
        <p14:creationId xmlns:p14="http://schemas.microsoft.com/office/powerpoint/2010/main" val="3467744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Package%20-%20BT%20van%20dung/BT%20van%20dung.exe"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8"/>
          <p:cNvSpPr>
            <a:spLocks noChangeArrowheads="1" noChangeShapeType="1" noTextEdit="1"/>
          </p:cNvSpPr>
          <p:nvPr/>
        </p:nvSpPr>
        <p:spPr bwMode="auto">
          <a:xfrm>
            <a:off x="1403648" y="587802"/>
            <a:ext cx="6408712" cy="96899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b="1" i="1" kern="10">
                <a:solidFill>
                  <a:srgbClr val="002060"/>
                </a:solidFill>
                <a:effectLst>
                  <a:outerShdw dist="45791" dir="2021404" algn="ctr" rotWithShape="0">
                    <a:srgbClr val="B2B2B2">
                      <a:alpha val="79999"/>
                    </a:srgbClr>
                  </a:outerShdw>
                </a:effectLst>
                <a:latin typeface="Times New Roman"/>
                <a:cs typeface="Times New Roman"/>
              </a:rPr>
              <a:t>Chủ đề </a:t>
            </a:r>
            <a:r>
              <a:rPr lang="vi-VN" sz="3600" b="1" i="1" kern="10" smtClean="0">
                <a:solidFill>
                  <a:srgbClr val="002060"/>
                </a:solidFill>
                <a:effectLst>
                  <a:outerShdw dist="45791" dir="2021404" algn="ctr" rotWithShape="0">
                    <a:srgbClr val="B2B2B2">
                      <a:alpha val="79999"/>
                    </a:srgbClr>
                  </a:outerShdw>
                </a:effectLst>
                <a:latin typeface="Times New Roman"/>
                <a:cs typeface="Times New Roman"/>
              </a:rPr>
              <a:t>: </a:t>
            </a:r>
            <a:r>
              <a:rPr lang="en-US" sz="3600" b="1" i="1" kern="10" smtClean="0">
                <a:solidFill>
                  <a:srgbClr val="002060"/>
                </a:solidFill>
                <a:effectLst>
                  <a:outerShdw dist="45791" dir="2021404" algn="ctr" rotWithShape="0">
                    <a:srgbClr val="B2B2B2">
                      <a:alpha val="79999"/>
                    </a:srgbClr>
                  </a:outerShdw>
                </a:effectLst>
                <a:latin typeface="Times New Roman"/>
                <a:cs typeface="Times New Roman"/>
              </a:rPr>
              <a:t>SÓNG ÂM-</a:t>
            </a:r>
            <a:r>
              <a:rPr lang="vi-VN" sz="3600" b="1" i="1" kern="10" smtClean="0">
                <a:solidFill>
                  <a:srgbClr val="002060"/>
                </a:solidFill>
                <a:effectLst>
                  <a:outerShdw dist="45791" dir="2021404" algn="ctr" rotWithShape="0">
                    <a:srgbClr val="B2B2B2">
                      <a:alpha val="79999"/>
                    </a:srgbClr>
                  </a:outerShdw>
                </a:effectLst>
                <a:latin typeface="Times New Roman"/>
                <a:cs typeface="Times New Roman"/>
              </a:rPr>
              <a:t>CÁC </a:t>
            </a:r>
            <a:r>
              <a:rPr lang="vi-VN" sz="3600" b="1" i="1" kern="10">
                <a:solidFill>
                  <a:srgbClr val="002060"/>
                </a:solidFill>
                <a:effectLst>
                  <a:outerShdw dist="45791" dir="2021404" algn="ctr" rotWithShape="0">
                    <a:srgbClr val="B2B2B2">
                      <a:alpha val="79999"/>
                    </a:srgbClr>
                  </a:outerShdw>
                </a:effectLst>
                <a:latin typeface="Times New Roman"/>
                <a:cs typeface="Times New Roman"/>
              </a:rPr>
              <a:t>ĐẶC </a:t>
            </a:r>
            <a:r>
              <a:rPr lang="vi-VN" sz="3600" b="1" i="1" kern="10" smtClean="0">
                <a:solidFill>
                  <a:srgbClr val="002060"/>
                </a:solidFill>
                <a:effectLst>
                  <a:outerShdw dist="45791" dir="2021404" algn="ctr" rotWithShape="0">
                    <a:srgbClr val="B2B2B2">
                      <a:alpha val="79999"/>
                    </a:srgbClr>
                  </a:outerShdw>
                </a:effectLst>
                <a:latin typeface="Times New Roman"/>
                <a:cs typeface="Times New Roman"/>
              </a:rPr>
              <a:t>TR</a:t>
            </a:r>
            <a:r>
              <a:rPr lang="en-US" sz="3600" b="1" i="1" kern="10">
                <a:solidFill>
                  <a:srgbClr val="002060"/>
                </a:solidFill>
                <a:effectLst>
                  <a:outerShdw dist="45791" dir="2021404" algn="ctr" rotWithShape="0">
                    <a:srgbClr val="B2B2B2">
                      <a:alpha val="79999"/>
                    </a:srgbClr>
                  </a:outerShdw>
                </a:effectLst>
                <a:latin typeface="Times New Roman"/>
                <a:cs typeface="Times New Roman"/>
              </a:rPr>
              <a:t>Ư</a:t>
            </a:r>
            <a:r>
              <a:rPr lang="vi-VN" sz="3600" b="1" i="1" kern="10" smtClean="0">
                <a:solidFill>
                  <a:srgbClr val="002060"/>
                </a:solidFill>
                <a:effectLst>
                  <a:outerShdw dist="45791" dir="2021404" algn="ctr" rotWithShape="0">
                    <a:srgbClr val="B2B2B2">
                      <a:alpha val="79999"/>
                    </a:srgbClr>
                  </a:outerShdw>
                </a:effectLst>
                <a:latin typeface="Times New Roman"/>
                <a:cs typeface="Times New Roman"/>
              </a:rPr>
              <a:t>NG </a:t>
            </a:r>
            <a:r>
              <a:rPr lang="vi-VN" sz="3600" b="1" i="1" kern="10">
                <a:solidFill>
                  <a:srgbClr val="002060"/>
                </a:solidFill>
                <a:effectLst>
                  <a:outerShdw dist="45791" dir="2021404" algn="ctr" rotWithShape="0">
                    <a:srgbClr val="B2B2B2">
                      <a:alpha val="79999"/>
                    </a:srgbClr>
                  </a:outerShdw>
                </a:effectLst>
                <a:latin typeface="Times New Roman"/>
                <a:cs typeface="Times New Roman"/>
              </a:rPr>
              <a:t>CỦA ÂM</a:t>
            </a:r>
            <a:endParaRPr lang="en-US" sz="3600" b="1" i="1" kern="10">
              <a:solidFill>
                <a:srgbClr val="002060"/>
              </a:solidFill>
              <a:effectLst>
                <a:outerShdw dist="45791" dir="2021404" algn="ctr" rotWithShape="0">
                  <a:srgbClr val="B2B2B2">
                    <a:alpha val="79999"/>
                  </a:srgbClr>
                </a:outerShdw>
              </a:effectLst>
              <a:latin typeface="Times New Roman"/>
              <a:cs typeface="Times New Roman"/>
            </a:endParaRPr>
          </a:p>
        </p:txBody>
      </p:sp>
      <p:sp>
        <p:nvSpPr>
          <p:cNvPr id="6" name="Flowchart: Magnetic Disk 5"/>
          <p:cNvSpPr/>
          <p:nvPr/>
        </p:nvSpPr>
        <p:spPr>
          <a:xfrm>
            <a:off x="1403648" y="2672916"/>
            <a:ext cx="2376264" cy="2664296"/>
          </a:xfrm>
          <a:prstGeom prst="flowChartMagneticDisk">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vi-VN" b="1">
                <a:solidFill>
                  <a:srgbClr val="CC0000"/>
                </a:solidFill>
                <a:effectLst>
                  <a:outerShdw blurRad="38100" dist="38100" dir="2700000" algn="tl">
                    <a:srgbClr val="C0C0C0"/>
                  </a:outerShdw>
                </a:effectLst>
                <a:latin typeface="Times New Roman" panose="02020603050405020304" pitchFamily="18" charset="0"/>
              </a:rPr>
              <a:t>ĐẶC TRƯNG </a:t>
            </a:r>
            <a:endParaRPr lang="en-US" altLang="vi-VN" b="1" smtClean="0">
              <a:solidFill>
                <a:srgbClr val="CC0000"/>
              </a:solidFill>
              <a:effectLst>
                <a:outerShdw blurRad="38100" dist="38100" dir="2700000" algn="tl">
                  <a:srgbClr val="C0C0C0"/>
                </a:outerShdw>
              </a:effectLst>
              <a:latin typeface="Times New Roman" panose="02020603050405020304" pitchFamily="18" charset="0"/>
            </a:endParaRPr>
          </a:p>
          <a:p>
            <a:pPr algn="ctr">
              <a:defRPr/>
            </a:pPr>
            <a:r>
              <a:rPr lang="en-US" altLang="vi-VN" b="1" smtClean="0">
                <a:solidFill>
                  <a:srgbClr val="CC0000"/>
                </a:solidFill>
                <a:effectLst>
                  <a:outerShdw blurRad="38100" dist="38100" dir="2700000" algn="tl">
                    <a:srgbClr val="C0C0C0"/>
                  </a:outerShdw>
                </a:effectLst>
                <a:latin typeface="Times New Roman" panose="02020603050405020304" pitchFamily="18" charset="0"/>
              </a:rPr>
              <a:t>VẬT LÍ  </a:t>
            </a:r>
            <a:r>
              <a:rPr lang="en-US" altLang="vi-VN" b="1">
                <a:solidFill>
                  <a:srgbClr val="CC0000"/>
                </a:solidFill>
                <a:effectLst>
                  <a:outerShdw blurRad="38100" dist="38100" dir="2700000" algn="tl">
                    <a:srgbClr val="C0C0C0"/>
                  </a:outerShdw>
                </a:effectLst>
                <a:latin typeface="Times New Roman" panose="02020603050405020304" pitchFamily="18" charset="0"/>
              </a:rPr>
              <a:t>CỦA ÂM</a:t>
            </a:r>
          </a:p>
        </p:txBody>
      </p:sp>
      <p:sp>
        <p:nvSpPr>
          <p:cNvPr id="7" name="Flowchart: Magnetic Disk 6"/>
          <p:cNvSpPr/>
          <p:nvPr/>
        </p:nvSpPr>
        <p:spPr>
          <a:xfrm>
            <a:off x="5436096" y="2672916"/>
            <a:ext cx="2376264" cy="2664296"/>
          </a:xfrm>
          <a:prstGeom prst="flowChartMagneticDisk">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vi-VN" b="1">
                <a:solidFill>
                  <a:srgbClr val="CC0000"/>
                </a:solidFill>
                <a:effectLst>
                  <a:outerShdw blurRad="38100" dist="38100" dir="2700000" algn="tl">
                    <a:srgbClr val="C0C0C0"/>
                  </a:outerShdw>
                </a:effectLst>
                <a:latin typeface="Times New Roman" panose="02020603050405020304" pitchFamily="18" charset="0"/>
              </a:rPr>
              <a:t>ĐẶC TRƯNG </a:t>
            </a:r>
            <a:endParaRPr lang="en-US" altLang="vi-VN" b="1" smtClean="0">
              <a:solidFill>
                <a:srgbClr val="CC0000"/>
              </a:solidFill>
              <a:effectLst>
                <a:outerShdw blurRad="38100" dist="38100" dir="2700000" algn="tl">
                  <a:srgbClr val="C0C0C0"/>
                </a:outerShdw>
              </a:effectLst>
              <a:latin typeface="Times New Roman" panose="02020603050405020304" pitchFamily="18" charset="0"/>
            </a:endParaRPr>
          </a:p>
          <a:p>
            <a:pPr algn="ctr">
              <a:defRPr/>
            </a:pPr>
            <a:r>
              <a:rPr lang="en-US" altLang="vi-VN" b="1" smtClean="0">
                <a:solidFill>
                  <a:srgbClr val="CC0000"/>
                </a:solidFill>
                <a:effectLst>
                  <a:outerShdw blurRad="38100" dist="38100" dir="2700000" algn="tl">
                    <a:srgbClr val="C0C0C0"/>
                  </a:outerShdw>
                </a:effectLst>
                <a:latin typeface="Times New Roman" panose="02020603050405020304" pitchFamily="18" charset="0"/>
              </a:rPr>
              <a:t>SINH LÍ CỦA </a:t>
            </a:r>
            <a:r>
              <a:rPr lang="en-US" altLang="vi-VN" b="1">
                <a:solidFill>
                  <a:srgbClr val="CC0000"/>
                </a:solidFill>
                <a:effectLst>
                  <a:outerShdw blurRad="38100" dist="38100" dir="2700000" algn="tl">
                    <a:srgbClr val="C0C0C0"/>
                  </a:outerShdw>
                </a:effectLst>
                <a:latin typeface="Times New Roman" panose="02020603050405020304" pitchFamily="18" charset="0"/>
              </a:rPr>
              <a:t>ÂM</a:t>
            </a:r>
          </a:p>
        </p:txBody>
      </p:sp>
    </p:spTree>
    <p:extLst>
      <p:ext uri="{BB962C8B-B14F-4D97-AF65-F5344CB8AC3E}">
        <p14:creationId xmlns:p14="http://schemas.microsoft.com/office/powerpoint/2010/main" val="153982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554772"/>
            <a:ext cx="7704856" cy="1938992"/>
          </a:xfrm>
          <a:prstGeom prst="rect">
            <a:avLst/>
          </a:prstGeom>
        </p:spPr>
        <p:txBody>
          <a:bodyPr wrap="square">
            <a:spAutoFit/>
          </a:bodyPr>
          <a:lstStyle/>
          <a:p>
            <a:pPr algn="just"/>
            <a:r>
              <a:rPr lang="vi-VN" sz="2400" b="1">
                <a:latin typeface="+mj-lt"/>
              </a:rPr>
              <a:t>Câu 1: </a:t>
            </a:r>
            <a:r>
              <a:rPr lang="vi-VN" sz="2400">
                <a:latin typeface="+mj-lt"/>
              </a:rPr>
              <a:t>Một sóng âm truyền trong không khí. Mức cường độ âm tại điểm M và tại điểm N lần lượt là 40 dB và 80 dB. Cường độ âm tại N lớn hơn cường độ âm tại M</a:t>
            </a:r>
            <a:r>
              <a:rPr lang="vi-VN" sz="2400" smtClean="0">
                <a:latin typeface="+mj-lt"/>
              </a:rPr>
              <a:t>:</a:t>
            </a:r>
            <a:endParaRPr lang="en-US" sz="2400" smtClean="0">
              <a:latin typeface="+mj-lt"/>
            </a:endParaRPr>
          </a:p>
          <a:p>
            <a:pPr algn="just"/>
            <a:r>
              <a:rPr lang="en-US" sz="2400"/>
              <a:t>A. 40 lần.      B. 1000 lần.       C. 2 lần.      </a:t>
            </a:r>
            <a:r>
              <a:rPr lang="en-US" sz="2400"/>
              <a:t> </a:t>
            </a:r>
            <a:r>
              <a:rPr lang="en-US" sz="2400" smtClean="0"/>
              <a:t>	D</a:t>
            </a:r>
            <a:r>
              <a:rPr lang="en-US" sz="2400"/>
              <a:t>. 10000 lần.</a:t>
            </a:r>
          </a:p>
          <a:p>
            <a:pPr algn="just"/>
            <a:endParaRPr lang="en-US" sz="2400">
              <a:latin typeface="+mj-lt"/>
            </a:endParaRPr>
          </a:p>
        </p:txBody>
      </p:sp>
      <p:sp>
        <p:nvSpPr>
          <p:cNvPr id="4" name="Rectangle 3"/>
          <p:cNvSpPr/>
          <p:nvPr/>
        </p:nvSpPr>
        <p:spPr>
          <a:xfrm>
            <a:off x="899592" y="3140968"/>
            <a:ext cx="7704856" cy="2308324"/>
          </a:xfrm>
          <a:prstGeom prst="rect">
            <a:avLst/>
          </a:prstGeom>
        </p:spPr>
        <p:txBody>
          <a:bodyPr wrap="square">
            <a:spAutoFit/>
          </a:bodyPr>
          <a:lstStyle/>
          <a:p>
            <a:pPr algn="just"/>
            <a:r>
              <a:rPr lang="vi-VN" sz="2400" b="1">
                <a:latin typeface="+mj-lt"/>
              </a:rPr>
              <a:t>Câu 2: </a:t>
            </a:r>
            <a:r>
              <a:rPr lang="vi-VN" sz="2400">
                <a:latin typeface="+mj-lt"/>
              </a:rPr>
              <a:t>Một nguồn điểm O phát sóng âm có công suất không đổi trong một môi trường truyền âm đẳng hướng và không hấp thụ âm. Hai điểm A, B cách nguồn âm lần lượt là r</a:t>
            </a:r>
            <a:r>
              <a:rPr lang="vi-VN" sz="2400" baseline="-25000">
                <a:latin typeface="+mj-lt"/>
              </a:rPr>
              <a:t>1</a:t>
            </a:r>
            <a:r>
              <a:rPr lang="vi-VN" sz="2400">
                <a:latin typeface="+mj-lt"/>
              </a:rPr>
              <a:t> và r</a:t>
            </a:r>
            <a:r>
              <a:rPr lang="vi-VN" sz="2400" baseline="-25000">
                <a:latin typeface="+mj-lt"/>
              </a:rPr>
              <a:t>2</a:t>
            </a:r>
            <a:r>
              <a:rPr lang="vi-VN" sz="2400">
                <a:latin typeface="+mj-lt"/>
              </a:rPr>
              <a:t>. Biết cường độ âm tại A gấp 4 lần cường độ âm tại B. Tỉ số r</a:t>
            </a:r>
            <a:r>
              <a:rPr lang="vi-VN" sz="2400" baseline="-25000">
                <a:latin typeface="+mj-lt"/>
              </a:rPr>
              <a:t>2</a:t>
            </a:r>
            <a:r>
              <a:rPr lang="vi-VN" sz="2400">
                <a:latin typeface="+mj-lt"/>
              </a:rPr>
              <a:t>/r</a:t>
            </a:r>
            <a:r>
              <a:rPr lang="vi-VN" sz="2400" baseline="-25000">
                <a:latin typeface="+mj-lt"/>
              </a:rPr>
              <a:t>1</a:t>
            </a:r>
            <a:r>
              <a:rPr lang="vi-VN" sz="2400">
                <a:latin typeface="+mj-lt"/>
              </a:rPr>
              <a:t> bằng:</a:t>
            </a:r>
          </a:p>
          <a:p>
            <a:pPr algn="just"/>
            <a:r>
              <a:rPr lang="vi-VN" sz="2400" smtClean="0">
                <a:latin typeface="+mj-lt"/>
              </a:rPr>
              <a:t>A</a:t>
            </a:r>
            <a:r>
              <a:rPr lang="vi-VN" sz="2400">
                <a:latin typeface="+mj-lt"/>
              </a:rPr>
              <a:t>. 4.         </a:t>
            </a:r>
            <a:r>
              <a:rPr lang="en-US" sz="2400" smtClean="0">
                <a:latin typeface="+mj-lt"/>
              </a:rPr>
              <a:t>	</a:t>
            </a:r>
            <a:r>
              <a:rPr lang="vi-VN" sz="2400" smtClean="0">
                <a:latin typeface="+mj-lt"/>
              </a:rPr>
              <a:t>B</a:t>
            </a:r>
            <a:r>
              <a:rPr lang="vi-VN" sz="2400">
                <a:latin typeface="+mj-lt"/>
              </a:rPr>
              <a:t>. 0,5</a:t>
            </a:r>
            <a:r>
              <a:rPr lang="vi-VN" sz="2400" smtClean="0">
                <a:latin typeface="+mj-lt"/>
              </a:rPr>
              <a:t>.</a:t>
            </a:r>
            <a:r>
              <a:rPr lang="en-US" sz="2400" smtClean="0">
                <a:latin typeface="+mj-lt"/>
              </a:rPr>
              <a:t>   	</a:t>
            </a:r>
            <a:r>
              <a:rPr lang="vi-VN" sz="2400" smtClean="0">
                <a:latin typeface="+mj-lt"/>
              </a:rPr>
              <a:t>C</a:t>
            </a:r>
            <a:r>
              <a:rPr lang="vi-VN" sz="2400">
                <a:latin typeface="+mj-lt"/>
              </a:rPr>
              <a:t>. 0,25.      </a:t>
            </a:r>
            <a:r>
              <a:rPr lang="en-US" sz="2400" smtClean="0">
                <a:latin typeface="+mj-lt"/>
              </a:rPr>
              <a:t>	</a:t>
            </a:r>
            <a:r>
              <a:rPr lang="vi-VN" sz="2400" smtClean="0">
                <a:latin typeface="+mj-lt"/>
              </a:rPr>
              <a:t>D</a:t>
            </a:r>
            <a:r>
              <a:rPr lang="vi-VN" sz="2400">
                <a:latin typeface="+mj-lt"/>
              </a:rPr>
              <a:t>. 2.</a:t>
            </a:r>
          </a:p>
        </p:txBody>
      </p:sp>
      <p:sp>
        <p:nvSpPr>
          <p:cNvPr id="5" name="Oval 4"/>
          <p:cNvSpPr/>
          <p:nvPr/>
        </p:nvSpPr>
        <p:spPr>
          <a:xfrm>
            <a:off x="6300192" y="1700808"/>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300192" y="5001678"/>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627" y="692696"/>
            <a:ext cx="7920879" cy="1938992"/>
          </a:xfrm>
          <a:prstGeom prst="rect">
            <a:avLst/>
          </a:prstGeom>
        </p:spPr>
        <p:txBody>
          <a:bodyPr wrap="square">
            <a:spAutoFit/>
          </a:bodyPr>
          <a:lstStyle/>
          <a:p>
            <a:r>
              <a:rPr lang="vi-VN" sz="2400" b="1">
                <a:latin typeface="+mj-lt"/>
              </a:rPr>
              <a:t>Câu </a:t>
            </a:r>
            <a:r>
              <a:rPr lang="en-US" sz="2400" b="1" smtClean="0">
                <a:latin typeface="+mj-lt"/>
              </a:rPr>
              <a:t>3</a:t>
            </a:r>
            <a:r>
              <a:rPr lang="vi-VN" sz="2400" b="1" smtClean="0">
                <a:latin typeface="+mj-lt"/>
              </a:rPr>
              <a:t>:</a:t>
            </a:r>
            <a:r>
              <a:rPr lang="vi-VN" sz="2400" b="1">
                <a:latin typeface="+mj-lt"/>
              </a:rPr>
              <a:t> </a:t>
            </a:r>
            <a:r>
              <a:rPr lang="vi-VN" sz="2400">
                <a:latin typeface="+mj-lt"/>
              </a:rPr>
              <a:t>Sóng âm không truyền được trong:</a:t>
            </a:r>
          </a:p>
          <a:p>
            <a:r>
              <a:rPr lang="vi-VN" sz="2400">
                <a:latin typeface="+mj-lt"/>
              </a:rPr>
              <a:t>A. thép.</a:t>
            </a:r>
          </a:p>
          <a:p>
            <a:r>
              <a:rPr lang="vi-VN" sz="2400">
                <a:latin typeface="+mj-lt"/>
              </a:rPr>
              <a:t>B. không khí.</a:t>
            </a:r>
          </a:p>
          <a:p>
            <a:r>
              <a:rPr lang="vi-VN" sz="2400">
                <a:latin typeface="+mj-lt"/>
              </a:rPr>
              <a:t>C. chân không.</a:t>
            </a:r>
          </a:p>
          <a:p>
            <a:r>
              <a:rPr lang="vi-VN" sz="2400" smtClean="0">
                <a:latin typeface="+mj-lt"/>
              </a:rPr>
              <a:t>D. nước.</a:t>
            </a:r>
            <a:endParaRPr lang="vi-VN" sz="2400">
              <a:latin typeface="+mj-lt"/>
            </a:endParaRPr>
          </a:p>
        </p:txBody>
      </p:sp>
      <p:sp>
        <p:nvSpPr>
          <p:cNvPr id="3" name="Rectangle 2"/>
          <p:cNvSpPr/>
          <p:nvPr/>
        </p:nvSpPr>
        <p:spPr>
          <a:xfrm>
            <a:off x="689627" y="3429000"/>
            <a:ext cx="8058837" cy="2308324"/>
          </a:xfrm>
          <a:prstGeom prst="rect">
            <a:avLst/>
          </a:prstGeom>
        </p:spPr>
        <p:txBody>
          <a:bodyPr wrap="square">
            <a:spAutoFit/>
          </a:bodyPr>
          <a:lstStyle/>
          <a:p>
            <a:pPr algn="just"/>
            <a:r>
              <a:rPr lang="vi-VN" sz="2400" b="1">
                <a:latin typeface="+mj-lt"/>
              </a:rPr>
              <a:t>Câu </a:t>
            </a:r>
            <a:r>
              <a:rPr lang="vi-VN" sz="2400" b="1" smtClean="0">
                <a:latin typeface="+mj-lt"/>
              </a:rPr>
              <a:t>4</a:t>
            </a:r>
            <a:r>
              <a:rPr lang="vi-VN" sz="2400" b="1">
                <a:latin typeface="+mj-lt"/>
              </a:rPr>
              <a:t>: </a:t>
            </a:r>
            <a:r>
              <a:rPr lang="vi-VN" sz="2400">
                <a:latin typeface="+mj-lt"/>
              </a:rPr>
              <a:t>Trong môi trường truyền âm, tại hai điểm A và B có mức cường độ âm lần lượt là 90 dB và 40 dB với cùng cường độ âm chuẩn. Cường độ âm tại A lớn gấp bao nhiêu lần so với cường độ âm tại B?</a:t>
            </a:r>
          </a:p>
          <a:p>
            <a:r>
              <a:rPr lang="vi-VN" sz="2400">
                <a:latin typeface="+mj-lt"/>
              </a:rPr>
              <a:t>A. 2,25 lần.      </a:t>
            </a:r>
            <a:r>
              <a:rPr lang="en-US" sz="2400" smtClean="0">
                <a:latin typeface="+mj-lt"/>
              </a:rPr>
              <a:t>		</a:t>
            </a:r>
            <a:r>
              <a:rPr lang="vi-VN" sz="2400" smtClean="0">
                <a:latin typeface="+mj-lt"/>
              </a:rPr>
              <a:t>B</a:t>
            </a:r>
            <a:r>
              <a:rPr lang="vi-VN" sz="2400">
                <a:latin typeface="+mj-lt"/>
              </a:rPr>
              <a:t>. 3600 lần</a:t>
            </a:r>
            <a:r>
              <a:rPr lang="vi-VN" sz="2400" smtClean="0">
                <a:latin typeface="+mj-lt"/>
              </a:rPr>
              <a:t>.</a:t>
            </a:r>
            <a:r>
              <a:rPr lang="en-US" sz="2400" smtClean="0">
                <a:latin typeface="+mj-lt"/>
              </a:rPr>
              <a:t>  </a:t>
            </a:r>
            <a:endParaRPr lang="vi-VN" sz="2400" smtClean="0">
              <a:latin typeface="+mj-lt"/>
            </a:endParaRPr>
          </a:p>
          <a:p>
            <a:r>
              <a:rPr lang="vi-VN" sz="2400" smtClean="0">
                <a:latin typeface="+mj-lt"/>
              </a:rPr>
              <a:t>C. 1000 lần.      </a:t>
            </a:r>
            <a:r>
              <a:rPr lang="en-US" sz="2400" smtClean="0">
                <a:latin typeface="+mj-lt"/>
              </a:rPr>
              <a:t>		</a:t>
            </a:r>
            <a:r>
              <a:rPr lang="vi-VN" sz="2400" smtClean="0">
                <a:latin typeface="+mj-lt"/>
              </a:rPr>
              <a:t>D. 100000 lần.</a:t>
            </a:r>
            <a:endParaRPr lang="vi-VN" sz="2400">
              <a:latin typeface="+mj-lt"/>
            </a:endParaRPr>
          </a:p>
        </p:txBody>
      </p:sp>
      <p:sp>
        <p:nvSpPr>
          <p:cNvPr id="4" name="Oval 3"/>
          <p:cNvSpPr/>
          <p:nvPr/>
        </p:nvSpPr>
        <p:spPr>
          <a:xfrm>
            <a:off x="689627" y="1819672"/>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261845" y="5262745"/>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312" y="548680"/>
            <a:ext cx="7416824" cy="2246769"/>
          </a:xfrm>
          <a:prstGeom prst="rect">
            <a:avLst/>
          </a:prstGeom>
        </p:spPr>
        <p:txBody>
          <a:bodyPr wrap="square">
            <a:spAutoFit/>
          </a:bodyPr>
          <a:lstStyle/>
          <a:p>
            <a:r>
              <a:rPr lang="vi-VN" sz="2800" b="1">
                <a:latin typeface="+mj-lt"/>
              </a:rPr>
              <a:t>Câu </a:t>
            </a:r>
            <a:r>
              <a:rPr lang="en-US" sz="2800" b="1" smtClean="0">
                <a:latin typeface="+mj-lt"/>
              </a:rPr>
              <a:t>5</a:t>
            </a:r>
            <a:r>
              <a:rPr lang="vi-VN" sz="2800" b="1" smtClean="0">
                <a:latin typeface="+mj-lt"/>
              </a:rPr>
              <a:t>:</a:t>
            </a:r>
            <a:r>
              <a:rPr lang="vi-VN" sz="2800" b="1">
                <a:latin typeface="+mj-lt"/>
              </a:rPr>
              <a:t> </a:t>
            </a:r>
            <a:r>
              <a:rPr lang="vi-VN" sz="2800">
                <a:latin typeface="+mj-lt"/>
              </a:rPr>
              <a:t>Cường độ âm được đo bằng:</a:t>
            </a:r>
          </a:p>
          <a:p>
            <a:r>
              <a:rPr lang="vi-VN" sz="2800">
                <a:latin typeface="+mj-lt"/>
              </a:rPr>
              <a:t>A. oát trên mét vuông.</a:t>
            </a:r>
          </a:p>
          <a:p>
            <a:r>
              <a:rPr lang="vi-VN" sz="2800">
                <a:latin typeface="+mj-lt"/>
              </a:rPr>
              <a:t>B. oát.</a:t>
            </a:r>
          </a:p>
          <a:p>
            <a:r>
              <a:rPr lang="vi-VN" sz="2800">
                <a:latin typeface="+mj-lt"/>
              </a:rPr>
              <a:t>C. niutơn trên mét vuông.</a:t>
            </a:r>
          </a:p>
          <a:p>
            <a:r>
              <a:rPr lang="vi-VN" sz="2800">
                <a:latin typeface="+mj-lt"/>
              </a:rPr>
              <a:t>D. niutơn trên mét.</a:t>
            </a:r>
          </a:p>
        </p:txBody>
      </p:sp>
      <p:sp>
        <p:nvSpPr>
          <p:cNvPr id="3" name="Rectangle 2"/>
          <p:cNvSpPr/>
          <p:nvPr/>
        </p:nvSpPr>
        <p:spPr>
          <a:xfrm>
            <a:off x="665312" y="3284984"/>
            <a:ext cx="7416824" cy="2677656"/>
          </a:xfrm>
          <a:prstGeom prst="rect">
            <a:avLst/>
          </a:prstGeom>
        </p:spPr>
        <p:txBody>
          <a:bodyPr wrap="square">
            <a:spAutoFit/>
          </a:bodyPr>
          <a:lstStyle/>
          <a:p>
            <a:r>
              <a:rPr lang="vi-VN" sz="2800" b="1">
                <a:latin typeface="+mj-lt"/>
              </a:rPr>
              <a:t>Câu </a:t>
            </a:r>
            <a:r>
              <a:rPr lang="en-US" sz="2800" b="1" smtClean="0">
                <a:latin typeface="+mj-lt"/>
              </a:rPr>
              <a:t>6</a:t>
            </a:r>
            <a:r>
              <a:rPr lang="vi-VN" sz="2800" b="1" smtClean="0">
                <a:latin typeface="+mj-lt"/>
              </a:rPr>
              <a:t>:</a:t>
            </a:r>
            <a:r>
              <a:rPr lang="vi-VN" sz="2800" b="1">
                <a:latin typeface="+mj-lt"/>
              </a:rPr>
              <a:t> </a:t>
            </a:r>
            <a:r>
              <a:rPr lang="vi-VN" sz="2800">
                <a:latin typeface="+mj-lt"/>
              </a:rPr>
              <a:t>Độ cao của âm phụ thuộc vào yếu tố nào sau đây?</a:t>
            </a:r>
          </a:p>
          <a:p>
            <a:r>
              <a:rPr lang="vi-VN" sz="2800">
                <a:latin typeface="+mj-lt"/>
              </a:rPr>
              <a:t>A. Độ đàn hồi của âm.</a:t>
            </a:r>
          </a:p>
          <a:p>
            <a:r>
              <a:rPr lang="vi-VN" sz="2800">
                <a:latin typeface="+mj-lt"/>
              </a:rPr>
              <a:t>B. Biên độ dao động của nguồn âm.</a:t>
            </a:r>
          </a:p>
          <a:p>
            <a:r>
              <a:rPr lang="vi-VN" sz="2800">
                <a:latin typeface="+mj-lt"/>
              </a:rPr>
              <a:t>C. Tần số của nguồn âm.</a:t>
            </a:r>
          </a:p>
          <a:p>
            <a:r>
              <a:rPr lang="vi-VN" sz="2800">
                <a:latin typeface="+mj-lt"/>
              </a:rPr>
              <a:t>D. Đồ thị dao động của nguồn âm.</a:t>
            </a:r>
          </a:p>
        </p:txBody>
      </p:sp>
      <p:sp>
        <p:nvSpPr>
          <p:cNvPr id="4" name="Oval 3"/>
          <p:cNvSpPr/>
          <p:nvPr/>
        </p:nvSpPr>
        <p:spPr>
          <a:xfrm>
            <a:off x="704814" y="980728"/>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65312" y="5013176"/>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0519" y="620688"/>
            <a:ext cx="7416824" cy="2677656"/>
          </a:xfrm>
          <a:prstGeom prst="rect">
            <a:avLst/>
          </a:prstGeom>
        </p:spPr>
        <p:txBody>
          <a:bodyPr wrap="square">
            <a:spAutoFit/>
          </a:bodyPr>
          <a:lstStyle/>
          <a:p>
            <a:r>
              <a:rPr lang="vi-VN" sz="2800" b="1">
                <a:latin typeface="+mj-lt"/>
              </a:rPr>
              <a:t>Câu </a:t>
            </a:r>
            <a:r>
              <a:rPr lang="en-US" sz="2800" b="1" smtClean="0">
                <a:latin typeface="+mj-lt"/>
              </a:rPr>
              <a:t>7</a:t>
            </a:r>
            <a:r>
              <a:rPr lang="vi-VN" sz="2800" b="1" smtClean="0">
                <a:latin typeface="+mj-lt"/>
              </a:rPr>
              <a:t>:</a:t>
            </a:r>
            <a:r>
              <a:rPr lang="vi-VN" sz="2800" b="1">
                <a:latin typeface="+mj-lt"/>
              </a:rPr>
              <a:t> </a:t>
            </a:r>
            <a:r>
              <a:rPr lang="vi-VN" sz="2800">
                <a:latin typeface="+mj-lt"/>
              </a:rPr>
              <a:t>Một sóng âm có chu kì 80 ms. Sóng âm này:</a:t>
            </a:r>
          </a:p>
          <a:p>
            <a:r>
              <a:rPr lang="vi-VN" sz="2800">
                <a:latin typeface="+mj-lt"/>
              </a:rPr>
              <a:t>A. là âm nghe được.</a:t>
            </a:r>
          </a:p>
          <a:p>
            <a:r>
              <a:rPr lang="vi-VN" sz="2800">
                <a:latin typeface="+mj-lt"/>
              </a:rPr>
              <a:t>B. là siêu âm.</a:t>
            </a:r>
          </a:p>
          <a:p>
            <a:r>
              <a:rPr lang="vi-VN" sz="2800">
                <a:latin typeface="+mj-lt"/>
              </a:rPr>
              <a:t>C. truyền được trong chân không.</a:t>
            </a:r>
          </a:p>
          <a:p>
            <a:r>
              <a:rPr lang="vi-VN" sz="2800">
                <a:latin typeface="+mj-lt"/>
              </a:rPr>
              <a:t>D. là hạ âm.</a:t>
            </a:r>
          </a:p>
        </p:txBody>
      </p:sp>
      <p:sp>
        <p:nvSpPr>
          <p:cNvPr id="3" name="Rectangle 2"/>
          <p:cNvSpPr/>
          <p:nvPr/>
        </p:nvSpPr>
        <p:spPr>
          <a:xfrm>
            <a:off x="930843" y="3645024"/>
            <a:ext cx="7416824" cy="2677656"/>
          </a:xfrm>
          <a:prstGeom prst="rect">
            <a:avLst/>
          </a:prstGeom>
        </p:spPr>
        <p:txBody>
          <a:bodyPr wrap="square">
            <a:spAutoFit/>
          </a:bodyPr>
          <a:lstStyle/>
          <a:p>
            <a:r>
              <a:rPr lang="vi-VN" sz="2800" b="1">
                <a:latin typeface="+mj-lt"/>
              </a:rPr>
              <a:t>Câu </a:t>
            </a:r>
            <a:r>
              <a:rPr lang="en-US" sz="2800" b="1" smtClean="0">
                <a:latin typeface="+mj-lt"/>
              </a:rPr>
              <a:t>8</a:t>
            </a:r>
            <a:r>
              <a:rPr lang="vi-VN" sz="2800" b="1" smtClean="0">
                <a:latin typeface="+mj-lt"/>
              </a:rPr>
              <a:t>:</a:t>
            </a:r>
            <a:r>
              <a:rPr lang="vi-VN" sz="2800" b="1">
                <a:latin typeface="+mj-lt"/>
              </a:rPr>
              <a:t> </a:t>
            </a:r>
            <a:r>
              <a:rPr lang="vi-VN" sz="2800">
                <a:latin typeface="+mj-lt"/>
              </a:rPr>
              <a:t>Âm do hai nhạc cụ khác nhau phát ra luôn khác nhau về:</a:t>
            </a:r>
          </a:p>
          <a:p>
            <a:r>
              <a:rPr lang="vi-VN" sz="2800">
                <a:latin typeface="+mj-lt"/>
              </a:rPr>
              <a:t>A. âm sắc.</a:t>
            </a:r>
          </a:p>
          <a:p>
            <a:r>
              <a:rPr lang="vi-VN" sz="2800">
                <a:latin typeface="+mj-lt"/>
              </a:rPr>
              <a:t>B. độ to.</a:t>
            </a:r>
          </a:p>
          <a:p>
            <a:r>
              <a:rPr lang="vi-VN" sz="2800">
                <a:latin typeface="+mj-lt"/>
              </a:rPr>
              <a:t>C. độ cao.</a:t>
            </a:r>
          </a:p>
          <a:p>
            <a:r>
              <a:rPr lang="vi-VN" sz="2800">
                <a:latin typeface="+mj-lt"/>
              </a:rPr>
              <a:t>D. cả độ cao, độ to lẫn âm sắc.</a:t>
            </a:r>
          </a:p>
        </p:txBody>
      </p:sp>
      <p:sp>
        <p:nvSpPr>
          <p:cNvPr id="4" name="Oval 3"/>
          <p:cNvSpPr/>
          <p:nvPr/>
        </p:nvSpPr>
        <p:spPr>
          <a:xfrm>
            <a:off x="846279" y="2841144"/>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930843" y="4539381"/>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3344" y="548679"/>
            <a:ext cx="7272808" cy="2677656"/>
          </a:xfrm>
          <a:prstGeom prst="rect">
            <a:avLst/>
          </a:prstGeom>
        </p:spPr>
        <p:txBody>
          <a:bodyPr wrap="square">
            <a:spAutoFit/>
          </a:bodyPr>
          <a:lstStyle/>
          <a:p>
            <a:r>
              <a:rPr lang="vi-VN" sz="2800" b="1">
                <a:latin typeface="+mj-lt"/>
              </a:rPr>
              <a:t>Câu </a:t>
            </a:r>
            <a:r>
              <a:rPr lang="en-US" sz="2800" b="1" smtClean="0">
                <a:latin typeface="+mj-lt"/>
              </a:rPr>
              <a:t>9</a:t>
            </a:r>
            <a:r>
              <a:rPr lang="vi-VN" sz="2800" b="1" smtClean="0">
                <a:latin typeface="+mj-lt"/>
              </a:rPr>
              <a:t>:</a:t>
            </a:r>
            <a:r>
              <a:rPr lang="vi-VN" sz="2800" b="1">
                <a:latin typeface="+mj-lt"/>
              </a:rPr>
              <a:t> </a:t>
            </a:r>
            <a:r>
              <a:rPr lang="vi-VN" sz="2800">
                <a:latin typeface="+mj-lt"/>
              </a:rPr>
              <a:t>Âm sắc là đặc trưng sinh lí của âm gắn liền với:</a:t>
            </a:r>
          </a:p>
          <a:p>
            <a:r>
              <a:rPr lang="vi-VN" sz="2800">
                <a:latin typeface="+mj-lt"/>
              </a:rPr>
              <a:t>A. độ cao.</a:t>
            </a:r>
          </a:p>
          <a:p>
            <a:r>
              <a:rPr lang="vi-VN" sz="2800">
                <a:latin typeface="+mj-lt"/>
              </a:rPr>
              <a:t>B. cả độ cao và độ to.</a:t>
            </a:r>
          </a:p>
          <a:p>
            <a:r>
              <a:rPr lang="vi-VN" sz="2800">
                <a:latin typeface="+mj-lt"/>
              </a:rPr>
              <a:t>C. đồ thị dao động âm.</a:t>
            </a:r>
          </a:p>
          <a:p>
            <a:r>
              <a:rPr lang="vi-VN" sz="2800">
                <a:latin typeface="+mj-lt"/>
              </a:rPr>
              <a:t>D. độ to.</a:t>
            </a:r>
          </a:p>
        </p:txBody>
      </p:sp>
      <p:sp>
        <p:nvSpPr>
          <p:cNvPr id="3" name="Rectangle 2"/>
          <p:cNvSpPr/>
          <p:nvPr/>
        </p:nvSpPr>
        <p:spPr>
          <a:xfrm>
            <a:off x="988939" y="3501008"/>
            <a:ext cx="7272808" cy="2246769"/>
          </a:xfrm>
          <a:prstGeom prst="rect">
            <a:avLst/>
          </a:prstGeom>
        </p:spPr>
        <p:txBody>
          <a:bodyPr wrap="square">
            <a:spAutoFit/>
          </a:bodyPr>
          <a:lstStyle/>
          <a:p>
            <a:r>
              <a:rPr lang="vi-VN" sz="2800" b="1">
                <a:latin typeface="+mj-lt"/>
              </a:rPr>
              <a:t>Câu </a:t>
            </a:r>
            <a:r>
              <a:rPr lang="en-US" sz="2800" b="1" smtClean="0">
                <a:latin typeface="+mj-lt"/>
              </a:rPr>
              <a:t>10</a:t>
            </a:r>
            <a:r>
              <a:rPr lang="vi-VN" sz="2800" b="1" smtClean="0">
                <a:latin typeface="+mj-lt"/>
              </a:rPr>
              <a:t>:</a:t>
            </a:r>
            <a:r>
              <a:rPr lang="vi-VN" sz="2800" b="1">
                <a:latin typeface="+mj-lt"/>
              </a:rPr>
              <a:t> </a:t>
            </a:r>
            <a:r>
              <a:rPr lang="vi-VN" sz="2800">
                <a:latin typeface="+mj-lt"/>
              </a:rPr>
              <a:t>Hai âm cùng độ cao là hai âm có cùng :</a:t>
            </a:r>
          </a:p>
          <a:p>
            <a:r>
              <a:rPr lang="vi-VN" sz="2800">
                <a:latin typeface="+mj-lt"/>
              </a:rPr>
              <a:t>A. cường độ âm.</a:t>
            </a:r>
          </a:p>
          <a:p>
            <a:r>
              <a:rPr lang="vi-VN" sz="2800">
                <a:latin typeface="+mj-lt"/>
              </a:rPr>
              <a:t>B. mức cường độ âm.</a:t>
            </a:r>
          </a:p>
          <a:p>
            <a:r>
              <a:rPr lang="vi-VN" sz="2800">
                <a:latin typeface="+mj-lt"/>
              </a:rPr>
              <a:t>C. biên độ.</a:t>
            </a:r>
          </a:p>
          <a:p>
            <a:r>
              <a:rPr lang="vi-VN" sz="2800">
                <a:latin typeface="+mj-lt"/>
              </a:rPr>
              <a:t>D. tần số.</a:t>
            </a:r>
          </a:p>
        </p:txBody>
      </p:sp>
      <p:sp>
        <p:nvSpPr>
          <p:cNvPr id="4" name="Oval 3"/>
          <p:cNvSpPr/>
          <p:nvPr/>
        </p:nvSpPr>
        <p:spPr>
          <a:xfrm>
            <a:off x="963349" y="2251242"/>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963349" y="5287946"/>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1754" y="783861"/>
            <a:ext cx="7560840" cy="2677656"/>
          </a:xfrm>
          <a:prstGeom prst="rect">
            <a:avLst/>
          </a:prstGeom>
        </p:spPr>
        <p:txBody>
          <a:bodyPr wrap="square">
            <a:spAutoFit/>
          </a:bodyPr>
          <a:lstStyle/>
          <a:p>
            <a:r>
              <a:rPr lang="vi-VN" sz="2800" b="1">
                <a:latin typeface="+mj-lt"/>
              </a:rPr>
              <a:t>Câu </a:t>
            </a:r>
            <a:r>
              <a:rPr lang="en-US" sz="2800" b="1" smtClean="0">
                <a:latin typeface="+mj-lt"/>
              </a:rPr>
              <a:t>11</a:t>
            </a:r>
            <a:r>
              <a:rPr lang="vi-VN" sz="2800" b="1" smtClean="0">
                <a:latin typeface="+mj-lt"/>
              </a:rPr>
              <a:t>:</a:t>
            </a:r>
            <a:r>
              <a:rPr lang="vi-VN" sz="2800" b="1">
                <a:latin typeface="+mj-lt"/>
              </a:rPr>
              <a:t> </a:t>
            </a:r>
            <a:r>
              <a:rPr lang="vi-VN" sz="2800">
                <a:latin typeface="+mj-lt"/>
              </a:rPr>
              <a:t>Độ to là một đặc trưng sinh lí của âm phụ thuộc vào:</a:t>
            </a:r>
          </a:p>
          <a:p>
            <a:r>
              <a:rPr lang="vi-VN" sz="2800">
                <a:latin typeface="+mj-lt"/>
              </a:rPr>
              <a:t>A. mức cường độ âm.</a:t>
            </a:r>
          </a:p>
          <a:p>
            <a:r>
              <a:rPr lang="vi-VN" sz="2800">
                <a:latin typeface="+mj-lt"/>
              </a:rPr>
              <a:t>B. biên độ âm.</a:t>
            </a:r>
          </a:p>
          <a:p>
            <a:r>
              <a:rPr lang="vi-VN" sz="2800">
                <a:latin typeface="+mj-lt"/>
              </a:rPr>
              <a:t>C. tần số và biên độ âm.</a:t>
            </a:r>
          </a:p>
          <a:p>
            <a:r>
              <a:rPr lang="vi-VN" sz="2800">
                <a:latin typeface="+mj-lt"/>
              </a:rPr>
              <a:t>D. tần số âm.</a:t>
            </a:r>
          </a:p>
        </p:txBody>
      </p:sp>
      <p:sp>
        <p:nvSpPr>
          <p:cNvPr id="5" name="Rectangle 4"/>
          <p:cNvSpPr/>
          <p:nvPr/>
        </p:nvSpPr>
        <p:spPr>
          <a:xfrm>
            <a:off x="755576" y="3645024"/>
            <a:ext cx="7560840" cy="2677656"/>
          </a:xfrm>
          <a:prstGeom prst="rect">
            <a:avLst/>
          </a:prstGeom>
        </p:spPr>
        <p:txBody>
          <a:bodyPr wrap="square">
            <a:spAutoFit/>
          </a:bodyPr>
          <a:lstStyle/>
          <a:p>
            <a:r>
              <a:rPr lang="vi-VN" sz="2800" b="1">
                <a:latin typeface="+mj-lt"/>
              </a:rPr>
              <a:t>Câu </a:t>
            </a:r>
            <a:r>
              <a:rPr lang="en-US" sz="2800" b="1" smtClean="0">
                <a:latin typeface="+mj-lt"/>
              </a:rPr>
              <a:t>12</a:t>
            </a:r>
            <a:r>
              <a:rPr lang="vi-VN" sz="2800" b="1" smtClean="0">
                <a:latin typeface="+mj-lt"/>
              </a:rPr>
              <a:t>:</a:t>
            </a:r>
            <a:r>
              <a:rPr lang="vi-VN" sz="2800" b="1">
                <a:latin typeface="+mj-lt"/>
              </a:rPr>
              <a:t> </a:t>
            </a:r>
            <a:r>
              <a:rPr lang="vi-VN" sz="2800">
                <a:latin typeface="+mj-lt"/>
              </a:rPr>
              <a:t>Độ cao của âm là một đặc trưng sinh lí gắn liền với đặc trưng vật lí của âm là:</a:t>
            </a:r>
          </a:p>
          <a:p>
            <a:r>
              <a:rPr lang="vi-VN" sz="2800">
                <a:latin typeface="+mj-lt"/>
              </a:rPr>
              <a:t>A. cường độ âm.</a:t>
            </a:r>
          </a:p>
          <a:p>
            <a:r>
              <a:rPr lang="vi-VN" sz="2800">
                <a:latin typeface="+mj-lt"/>
              </a:rPr>
              <a:t>B. tần số.</a:t>
            </a:r>
          </a:p>
          <a:p>
            <a:r>
              <a:rPr lang="vi-VN" sz="2800">
                <a:latin typeface="+mj-lt"/>
              </a:rPr>
              <a:t>C. mức cường độ âm.</a:t>
            </a:r>
          </a:p>
          <a:p>
            <a:r>
              <a:rPr lang="vi-VN" sz="2800">
                <a:latin typeface="+mj-lt"/>
              </a:rPr>
              <a:t>D. đồ thị dao động.</a:t>
            </a:r>
          </a:p>
        </p:txBody>
      </p:sp>
      <p:sp>
        <p:nvSpPr>
          <p:cNvPr id="6" name="Oval 5"/>
          <p:cNvSpPr/>
          <p:nvPr/>
        </p:nvSpPr>
        <p:spPr>
          <a:xfrm>
            <a:off x="706587" y="1700808"/>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72765" y="4983852"/>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842122"/>
            <a:ext cx="7272808" cy="2677656"/>
          </a:xfrm>
          <a:prstGeom prst="rect">
            <a:avLst/>
          </a:prstGeom>
        </p:spPr>
        <p:txBody>
          <a:bodyPr wrap="square">
            <a:spAutoFit/>
          </a:bodyPr>
          <a:lstStyle/>
          <a:p>
            <a:r>
              <a:rPr lang="vi-VN" sz="2800" b="1">
                <a:latin typeface="+mj-lt"/>
              </a:rPr>
              <a:t>Câu </a:t>
            </a:r>
            <a:r>
              <a:rPr lang="en-US" sz="2800" b="1" smtClean="0">
                <a:latin typeface="+mj-lt"/>
              </a:rPr>
              <a:t>13</a:t>
            </a:r>
            <a:r>
              <a:rPr lang="vi-VN" sz="2800" b="1" smtClean="0">
                <a:latin typeface="+mj-lt"/>
              </a:rPr>
              <a:t>:</a:t>
            </a:r>
            <a:r>
              <a:rPr lang="vi-VN" sz="2800" b="1">
                <a:latin typeface="+mj-lt"/>
              </a:rPr>
              <a:t> </a:t>
            </a:r>
            <a:r>
              <a:rPr lang="vi-VN" sz="2800">
                <a:latin typeface="+mj-lt"/>
              </a:rPr>
              <a:t>Âm sắc là:</a:t>
            </a:r>
          </a:p>
          <a:p>
            <a:r>
              <a:rPr lang="vi-VN" sz="2800">
                <a:latin typeface="+mj-lt"/>
              </a:rPr>
              <a:t>A. đặc trưng sinh lí của âm.</a:t>
            </a:r>
          </a:p>
          <a:p>
            <a:r>
              <a:rPr lang="vi-VN" sz="2800">
                <a:latin typeface="+mj-lt"/>
              </a:rPr>
              <a:t>B. màu sắc của âm.</a:t>
            </a:r>
          </a:p>
          <a:p>
            <a:r>
              <a:rPr lang="vi-VN" sz="2800">
                <a:latin typeface="+mj-lt"/>
              </a:rPr>
              <a:t>C. đặc trưng vật lí của âm.</a:t>
            </a:r>
          </a:p>
          <a:p>
            <a:r>
              <a:rPr lang="vi-VN" sz="2800">
                <a:latin typeface="+mj-lt"/>
              </a:rPr>
              <a:t>D. tính chất của âm giúp ta cảm giác về sự trầm, bổng của các âm.</a:t>
            </a:r>
          </a:p>
        </p:txBody>
      </p:sp>
      <p:sp>
        <p:nvSpPr>
          <p:cNvPr id="3" name="Rectangle 2"/>
          <p:cNvSpPr/>
          <p:nvPr/>
        </p:nvSpPr>
        <p:spPr>
          <a:xfrm>
            <a:off x="899592" y="3789040"/>
            <a:ext cx="7272808" cy="2677656"/>
          </a:xfrm>
          <a:prstGeom prst="rect">
            <a:avLst/>
          </a:prstGeom>
        </p:spPr>
        <p:txBody>
          <a:bodyPr wrap="square">
            <a:spAutoFit/>
          </a:bodyPr>
          <a:lstStyle/>
          <a:p>
            <a:r>
              <a:rPr lang="vi-VN" sz="2800" b="1">
                <a:latin typeface="+mj-lt"/>
              </a:rPr>
              <a:t>Câu </a:t>
            </a:r>
            <a:r>
              <a:rPr lang="en-US" sz="2800" b="1" smtClean="0">
                <a:latin typeface="+mj-lt"/>
              </a:rPr>
              <a:t>14</a:t>
            </a:r>
            <a:r>
              <a:rPr lang="vi-VN" sz="2800" b="1" smtClean="0">
                <a:latin typeface="+mj-lt"/>
              </a:rPr>
              <a:t>:</a:t>
            </a:r>
            <a:r>
              <a:rPr lang="vi-VN" sz="2800" b="1">
                <a:latin typeface="+mj-lt"/>
              </a:rPr>
              <a:t> </a:t>
            </a:r>
            <a:r>
              <a:rPr lang="vi-VN" sz="2800">
                <a:latin typeface="+mj-lt"/>
              </a:rPr>
              <a:t>Cảm giác về sự trầm, bổng của âm được mô tả bằng khái niệm:</a:t>
            </a:r>
          </a:p>
          <a:p>
            <a:r>
              <a:rPr lang="vi-VN" sz="2800">
                <a:latin typeface="+mj-lt"/>
              </a:rPr>
              <a:t>A. độ to của âm</a:t>
            </a:r>
          </a:p>
          <a:p>
            <a:r>
              <a:rPr lang="vi-VN" sz="2800">
                <a:latin typeface="+mj-lt"/>
              </a:rPr>
              <a:t>B. độ cao của âm</a:t>
            </a:r>
          </a:p>
          <a:p>
            <a:r>
              <a:rPr lang="vi-VN" sz="2800">
                <a:latin typeface="+mj-lt"/>
              </a:rPr>
              <a:t>C. âm sắc của âm</a:t>
            </a:r>
          </a:p>
          <a:p>
            <a:r>
              <a:rPr lang="vi-VN" sz="2800">
                <a:latin typeface="+mj-lt"/>
              </a:rPr>
              <a:t>D. mức cường độ âm</a:t>
            </a:r>
          </a:p>
        </p:txBody>
      </p:sp>
      <p:sp>
        <p:nvSpPr>
          <p:cNvPr id="5" name="Oval 4"/>
          <p:cNvSpPr/>
          <p:nvPr/>
        </p:nvSpPr>
        <p:spPr>
          <a:xfrm>
            <a:off x="899592" y="1269179"/>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99592" y="5127868"/>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8705" y="297522"/>
            <a:ext cx="7488832" cy="830997"/>
          </a:xfrm>
          <a:prstGeom prst="rect">
            <a:avLst/>
          </a:prstGeom>
          <a:noFill/>
        </p:spPr>
        <p:txBody>
          <a:bodyPr wrap="square" rtlCol="0">
            <a:spAutoFit/>
          </a:bodyPr>
          <a:lstStyle/>
          <a:p>
            <a:pPr algn="ctr">
              <a:defRPr/>
            </a:pPr>
            <a:r>
              <a:rPr lang="en-US" altLang="vi-VN" sz="2400" b="1">
                <a:solidFill>
                  <a:srgbClr val="CC0000"/>
                </a:solidFill>
                <a:effectLst>
                  <a:outerShdw blurRad="38100" dist="38100" dir="2700000" algn="tl">
                    <a:srgbClr val="C0C0C0"/>
                  </a:outerShdw>
                </a:effectLst>
                <a:latin typeface="Times New Roman" panose="02020603050405020304" pitchFamily="18" charset="0"/>
              </a:rPr>
              <a:t>ĐẶC TRƯNG </a:t>
            </a:r>
            <a:r>
              <a:rPr lang="en-US" altLang="vi-VN" sz="2400" b="1" smtClean="0">
                <a:solidFill>
                  <a:srgbClr val="CC0000"/>
                </a:solidFill>
                <a:effectLst>
                  <a:outerShdw blurRad="38100" dist="38100" dir="2700000" algn="tl">
                    <a:srgbClr val="C0C0C0"/>
                  </a:outerShdw>
                </a:effectLst>
                <a:latin typeface="Times New Roman" panose="02020603050405020304" pitchFamily="18" charset="0"/>
              </a:rPr>
              <a:t> VẬT </a:t>
            </a:r>
            <a:r>
              <a:rPr lang="en-US" altLang="vi-VN" sz="2400" b="1">
                <a:solidFill>
                  <a:srgbClr val="CC0000"/>
                </a:solidFill>
                <a:effectLst>
                  <a:outerShdw blurRad="38100" dist="38100" dir="2700000" algn="tl">
                    <a:srgbClr val="C0C0C0"/>
                  </a:outerShdw>
                </a:effectLst>
                <a:latin typeface="Times New Roman" panose="02020603050405020304" pitchFamily="18" charset="0"/>
              </a:rPr>
              <a:t>LÍ  CỦA ÂM</a:t>
            </a:r>
          </a:p>
          <a:p>
            <a:endParaRPr lang="en-US" sz="2400"/>
          </a:p>
        </p:txBody>
      </p:sp>
      <p:sp>
        <p:nvSpPr>
          <p:cNvPr id="3" name="Rectangle 3"/>
          <p:cNvSpPr txBox="1">
            <a:spLocks noChangeArrowheads="1"/>
          </p:cNvSpPr>
          <p:nvPr/>
        </p:nvSpPr>
        <p:spPr bwMode="auto">
          <a:xfrm>
            <a:off x="611561" y="1656268"/>
            <a:ext cx="7534630" cy="609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solidFill>
                  <a:srgbClr val="D6009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09600" indent="-609600" algn="l">
              <a:buFontTx/>
              <a:buNone/>
            </a:pPr>
            <a:r>
              <a:rPr lang="en-US" altLang="vi-VN" sz="2400" b="1" smtClean="0">
                <a:solidFill>
                  <a:srgbClr val="002060"/>
                </a:solidFill>
                <a:latin typeface="Times New Roman" pitchFamily="18" charset="0"/>
                <a:cs typeface="Times New Roman" pitchFamily="18" charset="0"/>
              </a:rPr>
              <a:t>1. Âm là gì?</a:t>
            </a:r>
            <a:endParaRPr lang="en-US" altLang="vi-VN" sz="2400" b="1">
              <a:solidFill>
                <a:srgbClr val="002060"/>
              </a:solidFill>
              <a:latin typeface="Times New Roman" pitchFamily="18" charset="0"/>
              <a:cs typeface="Times New Roman" pitchFamily="18" charset="0"/>
            </a:endParaRPr>
          </a:p>
        </p:txBody>
      </p:sp>
      <p:sp>
        <p:nvSpPr>
          <p:cNvPr id="4" name="Rectangle 2"/>
          <p:cNvSpPr txBox="1">
            <a:spLocks noChangeArrowheads="1"/>
          </p:cNvSpPr>
          <p:nvPr/>
        </p:nvSpPr>
        <p:spPr>
          <a:xfrm>
            <a:off x="298599" y="1204218"/>
            <a:ext cx="6841790" cy="579438"/>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vi-VN" sz="2400" b="1" smtClean="0">
                <a:solidFill>
                  <a:srgbClr val="0070C0"/>
                </a:solidFill>
                <a:latin typeface="Times New Roman" pitchFamily="18" charset="0"/>
                <a:cs typeface="Times New Roman" pitchFamily="18" charset="0"/>
              </a:rPr>
              <a:t>I. ÂM. NGUỒN ÂM</a:t>
            </a:r>
            <a:endParaRPr lang="en-US" altLang="vi-VN" sz="2400" b="1">
              <a:solidFill>
                <a:srgbClr val="0070C0"/>
              </a:solidFill>
              <a:latin typeface="Times New Roman" pitchFamily="18" charset="0"/>
              <a:cs typeface="Times New Roman" pitchFamily="18" charset="0"/>
            </a:endParaRPr>
          </a:p>
        </p:txBody>
      </p:sp>
      <p:sp>
        <p:nvSpPr>
          <p:cNvPr id="5" name="Text Box 51"/>
          <p:cNvSpPr txBox="1">
            <a:spLocks noChangeArrowheads="1"/>
          </p:cNvSpPr>
          <p:nvPr/>
        </p:nvSpPr>
        <p:spPr bwMode="auto">
          <a:xfrm>
            <a:off x="1002258" y="2132856"/>
            <a:ext cx="814086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buFont typeface="Wingdings" pitchFamily="2" charset="2"/>
              <a:buChar char="§"/>
            </a:pPr>
            <a:r>
              <a:rPr lang="en-US" altLang="vi-VN" sz="2400">
                <a:solidFill>
                  <a:srgbClr val="002060"/>
                </a:solidFill>
                <a:latin typeface="Times New Roman" pitchFamily="18" charset="0"/>
                <a:cs typeface="Times New Roman" pitchFamily="18" charset="0"/>
              </a:rPr>
              <a:t> Âm (sóng âm) là những sóng cơ truyền trong các môi trường khí, lỏng, rắn.</a:t>
            </a:r>
          </a:p>
        </p:txBody>
      </p:sp>
      <p:sp>
        <p:nvSpPr>
          <p:cNvPr id="6" name="Text Box 6"/>
          <p:cNvSpPr txBox="1">
            <a:spLocks noChangeArrowheads="1"/>
          </p:cNvSpPr>
          <p:nvPr/>
        </p:nvSpPr>
        <p:spPr bwMode="auto">
          <a:xfrm>
            <a:off x="1002258" y="3573016"/>
            <a:ext cx="80542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buFont typeface="Wingdings" pitchFamily="2" charset="2"/>
              <a:buChar char="§"/>
            </a:pPr>
            <a:r>
              <a:rPr lang="en-US" altLang="vi-VN" sz="2400">
                <a:solidFill>
                  <a:srgbClr val="002060"/>
                </a:solidFill>
                <a:latin typeface="Times New Roman" pitchFamily="18" charset="0"/>
                <a:cs typeface="Times New Roman" pitchFamily="18" charset="0"/>
              </a:rPr>
              <a:t> Nguồn âm là vật dao động phát ra âm.</a:t>
            </a:r>
          </a:p>
        </p:txBody>
      </p:sp>
      <p:sp>
        <p:nvSpPr>
          <p:cNvPr id="7" name="Rectangle 8"/>
          <p:cNvSpPr>
            <a:spLocks noChangeArrowheads="1"/>
          </p:cNvSpPr>
          <p:nvPr/>
        </p:nvSpPr>
        <p:spPr bwMode="auto">
          <a:xfrm>
            <a:off x="611561" y="3025815"/>
            <a:ext cx="753463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solidFill>
                  <a:srgbClr val="D6009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eaLnBrk="1" hangingPunct="1">
              <a:spcBef>
                <a:spcPct val="20000"/>
              </a:spcBef>
            </a:pPr>
            <a:r>
              <a:rPr lang="en-US" altLang="vi-VN" sz="2400" b="1">
                <a:solidFill>
                  <a:srgbClr val="002060"/>
                </a:solidFill>
                <a:latin typeface="Times New Roman" pitchFamily="18" charset="0"/>
                <a:cs typeface="Times New Roman" pitchFamily="18" charset="0"/>
              </a:rPr>
              <a:t>2. Nguồn âm là gì?</a:t>
            </a:r>
          </a:p>
        </p:txBody>
      </p:sp>
      <p:sp>
        <p:nvSpPr>
          <p:cNvPr id="8" name="Text Box 10"/>
          <p:cNvSpPr txBox="1">
            <a:spLocks noChangeArrowheads="1"/>
          </p:cNvSpPr>
          <p:nvPr/>
        </p:nvSpPr>
        <p:spPr bwMode="auto">
          <a:xfrm>
            <a:off x="1002258" y="4077072"/>
            <a:ext cx="80542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buFont typeface="Wingdings" pitchFamily="2" charset="2"/>
              <a:buChar char="§"/>
            </a:pPr>
            <a:r>
              <a:rPr lang="fr-FR" altLang="vi-VN" sz="2400">
                <a:solidFill>
                  <a:srgbClr val="002060"/>
                </a:solidFill>
                <a:latin typeface="Times New Roman" pitchFamily="18" charset="0"/>
                <a:cs typeface="Times New Roman" pitchFamily="18" charset="0"/>
              </a:rPr>
              <a:t> Tần số âm phát ra bằng tần số dao động của nguồn.</a:t>
            </a:r>
            <a:r>
              <a:rPr lang="en-US" altLang="vi-VN" sz="2400">
                <a:solidFill>
                  <a:srgbClr val="002060"/>
                </a:solidFill>
                <a:latin typeface="Times New Roman" pitchFamily="18" charset="0"/>
                <a:cs typeface="Times New Roman" pitchFamily="18" charset="0"/>
              </a:rPr>
              <a:t> </a:t>
            </a:r>
          </a:p>
        </p:txBody>
      </p:sp>
      <p:sp>
        <p:nvSpPr>
          <p:cNvPr id="9" name="Text Box 9"/>
          <p:cNvSpPr txBox="1">
            <a:spLocks noChangeArrowheads="1"/>
          </p:cNvSpPr>
          <p:nvPr/>
        </p:nvSpPr>
        <p:spPr bwMode="auto">
          <a:xfrm>
            <a:off x="645368" y="4590727"/>
            <a:ext cx="5410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ltLang="vi-VN" sz="2400" b="1">
                <a:solidFill>
                  <a:srgbClr val="002060"/>
                </a:solidFill>
                <a:latin typeface="Times New Roman" pitchFamily="18" charset="0"/>
                <a:cs typeface="Times New Roman" pitchFamily="18" charset="0"/>
              </a:rPr>
              <a:t>3. Âm nghe được. Hạ âm. Siêu âm</a:t>
            </a:r>
          </a:p>
        </p:txBody>
      </p:sp>
      <p:sp>
        <p:nvSpPr>
          <p:cNvPr id="10" name="Text Box 31"/>
          <p:cNvSpPr txBox="1">
            <a:spLocks noChangeArrowheads="1"/>
          </p:cNvSpPr>
          <p:nvPr/>
        </p:nvSpPr>
        <p:spPr bwMode="auto">
          <a:xfrm>
            <a:off x="1002258" y="5047927"/>
            <a:ext cx="78786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just" eaLnBrk="1" hangingPunct="1">
              <a:spcBef>
                <a:spcPct val="50000"/>
              </a:spcBef>
              <a:buFont typeface="Wingdings" pitchFamily="2" charset="2"/>
              <a:buChar char="§"/>
            </a:pPr>
            <a:r>
              <a:rPr lang="fr-FR" altLang="vi-VN" sz="2400">
                <a:solidFill>
                  <a:srgbClr val="002060"/>
                </a:solidFill>
                <a:latin typeface="Times New Roman" pitchFamily="18" charset="0"/>
                <a:cs typeface="Times New Roman" pitchFamily="18" charset="0"/>
              </a:rPr>
              <a:t> Âm nghe được (âm thanh): có tần số từ 16Hz </a:t>
            </a:r>
            <a:r>
              <a:rPr lang="en-US" altLang="vi-VN" sz="2400">
                <a:solidFill>
                  <a:srgbClr val="002060"/>
                </a:solidFill>
                <a:latin typeface="Times New Roman" pitchFamily="18" charset="0"/>
                <a:cs typeface="Times New Roman" pitchFamily="18" charset="0"/>
                <a:sym typeface="Symbol" pitchFamily="18" charset="2"/>
              </a:rPr>
              <a:t></a:t>
            </a:r>
            <a:r>
              <a:rPr lang="fr-FR" altLang="vi-VN" sz="2400">
                <a:solidFill>
                  <a:srgbClr val="002060"/>
                </a:solidFill>
                <a:latin typeface="Times New Roman" pitchFamily="18" charset="0"/>
                <a:cs typeface="Times New Roman" pitchFamily="18" charset="0"/>
              </a:rPr>
              <a:t> 20.000Hz.</a:t>
            </a:r>
            <a:endParaRPr lang="en-US" altLang="vi-VN" sz="2400">
              <a:solidFill>
                <a:srgbClr val="002060"/>
              </a:solidFill>
              <a:latin typeface="Times New Roman" pitchFamily="18" charset="0"/>
              <a:cs typeface="Times New Roman" pitchFamily="18" charset="0"/>
            </a:endParaRPr>
          </a:p>
        </p:txBody>
      </p:sp>
      <p:sp>
        <p:nvSpPr>
          <p:cNvPr id="11" name="Text Box 32"/>
          <p:cNvSpPr txBox="1">
            <a:spLocks noChangeArrowheads="1"/>
          </p:cNvSpPr>
          <p:nvPr/>
        </p:nvSpPr>
        <p:spPr bwMode="auto">
          <a:xfrm>
            <a:off x="1001361" y="5589239"/>
            <a:ext cx="7086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just" eaLnBrk="1" hangingPunct="1">
              <a:spcBef>
                <a:spcPct val="50000"/>
              </a:spcBef>
              <a:buFont typeface="Wingdings" pitchFamily="2" charset="2"/>
              <a:buChar char="§"/>
            </a:pPr>
            <a:r>
              <a:rPr lang="fr-FR" altLang="vi-VN" sz="2400">
                <a:solidFill>
                  <a:srgbClr val="002060"/>
                </a:solidFill>
                <a:latin typeface="Times New Roman" pitchFamily="18" charset="0"/>
                <a:cs typeface="Times New Roman" pitchFamily="18" charset="0"/>
              </a:rPr>
              <a:t> Hạ âm : âm có tần số dưới 16 Hz.</a:t>
            </a:r>
            <a:endParaRPr lang="en-US" altLang="vi-VN" sz="2400">
              <a:solidFill>
                <a:srgbClr val="002060"/>
              </a:solidFill>
              <a:latin typeface="Times New Roman" pitchFamily="18" charset="0"/>
              <a:cs typeface="Times New Roman" pitchFamily="18" charset="0"/>
            </a:endParaRPr>
          </a:p>
        </p:txBody>
      </p:sp>
      <p:sp>
        <p:nvSpPr>
          <p:cNvPr id="12" name="Text Box 33"/>
          <p:cNvSpPr txBox="1">
            <a:spLocks noChangeArrowheads="1"/>
          </p:cNvSpPr>
          <p:nvPr/>
        </p:nvSpPr>
        <p:spPr bwMode="auto">
          <a:xfrm>
            <a:off x="971600" y="6069718"/>
            <a:ext cx="7086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just" eaLnBrk="1" hangingPunct="1">
              <a:spcBef>
                <a:spcPct val="50000"/>
              </a:spcBef>
              <a:buFont typeface="Wingdings" pitchFamily="2" charset="2"/>
              <a:buChar char="§"/>
            </a:pPr>
            <a:r>
              <a:rPr lang="fr-FR" altLang="vi-VN" sz="2400">
                <a:solidFill>
                  <a:srgbClr val="002060"/>
                </a:solidFill>
                <a:latin typeface="Times New Roman" pitchFamily="18" charset="0"/>
                <a:cs typeface="Times New Roman" pitchFamily="18" charset="0"/>
              </a:rPr>
              <a:t> Siêu âm : âm có tần số trên 20.000 Hz.</a:t>
            </a:r>
            <a:endParaRPr lang="en-US" altLang="vi-VN" sz="240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ppt_x"/>
                                          </p:val>
                                        </p:tav>
                                        <p:tav tm="100000">
                                          <p:val>
                                            <p:strVal val="#ppt_x"/>
                                          </p:val>
                                        </p:tav>
                                      </p:tavLst>
                                    </p:anim>
                                    <p:anim calcmode="lin" valueType="num">
                                      <p:cBhvr additive="base">
                                        <p:cTn id="6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6"/>
          <p:cNvSpPr txBox="1">
            <a:spLocks noChangeArrowheads="1"/>
          </p:cNvSpPr>
          <p:nvPr/>
        </p:nvSpPr>
        <p:spPr bwMode="auto">
          <a:xfrm>
            <a:off x="765135" y="476673"/>
            <a:ext cx="639766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ltLang="vi-VN" sz="2400" b="1">
                <a:solidFill>
                  <a:srgbClr val="002060"/>
                </a:solidFill>
                <a:latin typeface="Times New Roman" pitchFamily="18" charset="0"/>
                <a:cs typeface="Times New Roman" pitchFamily="18" charset="0"/>
              </a:rPr>
              <a:t>4. Sự truyền âm.</a:t>
            </a:r>
          </a:p>
        </p:txBody>
      </p:sp>
      <p:sp>
        <p:nvSpPr>
          <p:cNvPr id="3" name="Text Box 17"/>
          <p:cNvSpPr txBox="1">
            <a:spLocks noChangeArrowheads="1"/>
          </p:cNvSpPr>
          <p:nvPr/>
        </p:nvSpPr>
        <p:spPr bwMode="auto">
          <a:xfrm>
            <a:off x="924783" y="933873"/>
            <a:ext cx="585701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ltLang="vi-VN" sz="2400" b="1">
                <a:solidFill>
                  <a:srgbClr val="0070C0"/>
                </a:solidFill>
                <a:latin typeface="Times New Roman" pitchFamily="18" charset="0"/>
                <a:cs typeface="Times New Roman" pitchFamily="18" charset="0"/>
              </a:rPr>
              <a:t>a. </a:t>
            </a:r>
            <a:r>
              <a:rPr lang="en-US" altLang="vi-VN" sz="2400" b="1" i="1">
                <a:solidFill>
                  <a:srgbClr val="0070C0"/>
                </a:solidFill>
                <a:latin typeface="Times New Roman" pitchFamily="18" charset="0"/>
                <a:cs typeface="Times New Roman" pitchFamily="18" charset="0"/>
              </a:rPr>
              <a:t>Môi trường truyền âm</a:t>
            </a:r>
          </a:p>
        </p:txBody>
      </p:sp>
      <p:sp>
        <p:nvSpPr>
          <p:cNvPr id="4" name="Text Box 18"/>
          <p:cNvSpPr txBox="1">
            <a:spLocks noChangeArrowheads="1"/>
          </p:cNvSpPr>
          <p:nvPr/>
        </p:nvSpPr>
        <p:spPr bwMode="auto">
          <a:xfrm>
            <a:off x="1331640" y="1405361"/>
            <a:ext cx="765996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just" eaLnBrk="1" hangingPunct="1">
              <a:spcBef>
                <a:spcPct val="50000"/>
              </a:spcBef>
              <a:buFont typeface="Wingdings" pitchFamily="2" charset="2"/>
              <a:buChar char="§"/>
            </a:pPr>
            <a:r>
              <a:rPr lang="fr-FR" altLang="vi-VN" sz="2400">
                <a:solidFill>
                  <a:srgbClr val="0070C0"/>
                </a:solidFill>
                <a:latin typeface="Times New Roman" pitchFamily="18" charset="0"/>
                <a:cs typeface="Times New Roman" pitchFamily="18" charset="0"/>
              </a:rPr>
              <a:t> </a:t>
            </a:r>
            <a:r>
              <a:rPr lang="en-US" altLang="vi-VN" sz="2400">
                <a:solidFill>
                  <a:srgbClr val="0070C0"/>
                </a:solidFill>
                <a:latin typeface="Times New Roman" pitchFamily="18" charset="0"/>
                <a:cs typeface="Times New Roman" pitchFamily="18" charset="0"/>
              </a:rPr>
              <a:t>Âm truyền được trong các môi trường rắn, lỏng, khí; không truyền được trong chân không.</a:t>
            </a:r>
          </a:p>
        </p:txBody>
      </p:sp>
      <p:sp>
        <p:nvSpPr>
          <p:cNvPr id="5" name="Text Box 19"/>
          <p:cNvSpPr txBox="1">
            <a:spLocks noChangeArrowheads="1"/>
          </p:cNvSpPr>
          <p:nvPr/>
        </p:nvSpPr>
        <p:spPr bwMode="auto">
          <a:xfrm>
            <a:off x="1322113" y="2420888"/>
            <a:ext cx="765996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just" eaLnBrk="1" hangingPunct="1">
              <a:spcBef>
                <a:spcPct val="50000"/>
              </a:spcBef>
              <a:buFont typeface="Wingdings" pitchFamily="2" charset="2"/>
              <a:buChar char="§"/>
            </a:pPr>
            <a:r>
              <a:rPr lang="fr-FR" altLang="vi-VN" sz="2400">
                <a:solidFill>
                  <a:srgbClr val="0070C0"/>
                </a:solidFill>
                <a:latin typeface="Times New Roman" pitchFamily="18" charset="0"/>
                <a:cs typeface="Times New Roman" pitchFamily="18" charset="0"/>
              </a:rPr>
              <a:t> </a:t>
            </a:r>
            <a:r>
              <a:rPr lang="en-US" altLang="vi-VN" sz="2400">
                <a:solidFill>
                  <a:srgbClr val="0070C0"/>
                </a:solidFill>
                <a:latin typeface="Times New Roman" pitchFamily="18" charset="0"/>
                <a:cs typeface="Times New Roman" pitchFamily="18" charset="0"/>
              </a:rPr>
              <a:t>Âm hầu như không truyền qua được các chất xốp như bông, len…</a:t>
            </a:r>
            <a:r>
              <a:rPr lang="en-US" altLang="vi-VN" sz="2400">
                <a:solidFill>
                  <a:srgbClr val="0070C0"/>
                </a:solidFill>
                <a:latin typeface="Times New Roman" pitchFamily="18" charset="0"/>
                <a:cs typeface="Times New Roman" pitchFamily="18" charset="0"/>
                <a:sym typeface="Symbol" pitchFamily="18" charset="2"/>
              </a:rPr>
              <a:t> chất cách âm  ốp vào tường, cửa nhà hát, phòng ghi âm…</a:t>
            </a:r>
          </a:p>
        </p:txBody>
      </p:sp>
      <p:sp>
        <p:nvSpPr>
          <p:cNvPr id="6" name="Text Box 16"/>
          <p:cNvSpPr txBox="1">
            <a:spLocks noChangeArrowheads="1"/>
          </p:cNvSpPr>
          <p:nvPr/>
        </p:nvSpPr>
        <p:spPr bwMode="auto">
          <a:xfrm>
            <a:off x="947231" y="3615407"/>
            <a:ext cx="585701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sz="2800">
                <a:solidFill>
                  <a:schemeClr val="tx1"/>
                </a:solidFill>
                <a:latin typeface="Arial" charset="0"/>
              </a:defRPr>
            </a:lvl1pPr>
            <a:lvl2pPr marL="800100" indent="-342900">
              <a:defRPr sz="2800">
                <a:solidFill>
                  <a:schemeClr val="tx1"/>
                </a:solidFill>
                <a:latin typeface="Arial" charset="0"/>
              </a:defRPr>
            </a:lvl2pPr>
            <a:lvl3pPr marL="1257300" indent="-342900">
              <a:defRPr sz="2800">
                <a:solidFill>
                  <a:schemeClr val="tx1"/>
                </a:solidFill>
                <a:latin typeface="Arial" charset="0"/>
              </a:defRPr>
            </a:lvl3pPr>
            <a:lvl4pPr marL="1714500" indent="-342900">
              <a:defRPr sz="2800">
                <a:solidFill>
                  <a:schemeClr val="tx1"/>
                </a:solidFill>
                <a:latin typeface="Arial" charset="0"/>
              </a:defRPr>
            </a:lvl4pPr>
            <a:lvl5pPr marL="2171700" indent="-342900">
              <a:defRPr sz="2800">
                <a:solidFill>
                  <a:schemeClr val="tx1"/>
                </a:solidFill>
                <a:latin typeface="Arial" charset="0"/>
              </a:defRPr>
            </a:lvl5pPr>
            <a:lvl6pPr marL="2628900" indent="-342900" eaLnBrk="0" fontAlgn="base" hangingPunct="0">
              <a:spcBef>
                <a:spcPct val="0"/>
              </a:spcBef>
              <a:spcAft>
                <a:spcPct val="0"/>
              </a:spcAft>
              <a:defRPr sz="2800">
                <a:solidFill>
                  <a:schemeClr val="tx1"/>
                </a:solidFill>
                <a:latin typeface="Arial" charset="0"/>
              </a:defRPr>
            </a:lvl6pPr>
            <a:lvl7pPr marL="3086100" indent="-342900" eaLnBrk="0" fontAlgn="base" hangingPunct="0">
              <a:spcBef>
                <a:spcPct val="0"/>
              </a:spcBef>
              <a:spcAft>
                <a:spcPct val="0"/>
              </a:spcAft>
              <a:defRPr sz="2800">
                <a:solidFill>
                  <a:schemeClr val="tx1"/>
                </a:solidFill>
                <a:latin typeface="Arial" charset="0"/>
              </a:defRPr>
            </a:lvl7pPr>
            <a:lvl8pPr marL="3543300" indent="-342900" eaLnBrk="0" fontAlgn="base" hangingPunct="0">
              <a:spcBef>
                <a:spcPct val="0"/>
              </a:spcBef>
              <a:spcAft>
                <a:spcPct val="0"/>
              </a:spcAft>
              <a:defRPr sz="2800">
                <a:solidFill>
                  <a:schemeClr val="tx1"/>
                </a:solidFill>
                <a:latin typeface="Arial" charset="0"/>
              </a:defRPr>
            </a:lvl8pPr>
            <a:lvl9pPr marL="4000500" indent="-3429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ltLang="vi-VN" sz="2400" b="1" i="1">
                <a:solidFill>
                  <a:srgbClr val="0070C0"/>
                </a:solidFill>
                <a:latin typeface="Times New Roman" pitchFamily="18" charset="0"/>
                <a:cs typeface="Times New Roman" pitchFamily="18" charset="0"/>
              </a:rPr>
              <a:t>b. Tốc độ truyền âm</a:t>
            </a:r>
          </a:p>
        </p:txBody>
      </p:sp>
      <p:sp>
        <p:nvSpPr>
          <p:cNvPr id="7" name="Text Box 18"/>
          <p:cNvSpPr txBox="1">
            <a:spLocks noChangeArrowheads="1"/>
          </p:cNvSpPr>
          <p:nvPr/>
        </p:nvSpPr>
        <p:spPr bwMode="auto">
          <a:xfrm>
            <a:off x="1475655" y="4149080"/>
            <a:ext cx="766951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just" eaLnBrk="1" hangingPunct="1">
              <a:spcBef>
                <a:spcPct val="50000"/>
              </a:spcBef>
              <a:buFont typeface="Wingdings" pitchFamily="2" charset="2"/>
              <a:buChar char="§"/>
            </a:pPr>
            <a:r>
              <a:rPr lang="fr-FR" altLang="vi-VN" sz="2400">
                <a:solidFill>
                  <a:srgbClr val="0070C0"/>
                </a:solidFill>
                <a:latin typeface="Times New Roman" pitchFamily="18" charset="0"/>
                <a:cs typeface="Times New Roman" pitchFamily="18" charset="0"/>
              </a:rPr>
              <a:t> Trong mỗi môi trường, âm truyền với một tốc độ xác định, hữu hạn. </a:t>
            </a:r>
            <a:endParaRPr lang="en-US" altLang="vi-VN" sz="2400">
              <a:solidFill>
                <a:srgbClr val="0070C0"/>
              </a:solidFill>
              <a:latin typeface="Times New Roman" pitchFamily="18" charset="0"/>
              <a:cs typeface="Times New Roman" pitchFamily="18" charset="0"/>
            </a:endParaRPr>
          </a:p>
        </p:txBody>
      </p:sp>
      <p:sp>
        <p:nvSpPr>
          <p:cNvPr id="10" name="Text Box 15"/>
          <p:cNvSpPr txBox="1">
            <a:spLocks noChangeArrowheads="1"/>
          </p:cNvSpPr>
          <p:nvPr/>
        </p:nvSpPr>
        <p:spPr bwMode="auto">
          <a:xfrm>
            <a:off x="1475655" y="5012455"/>
            <a:ext cx="750641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just" eaLnBrk="1" hangingPunct="1">
              <a:spcBef>
                <a:spcPct val="50000"/>
              </a:spcBef>
              <a:buFont typeface="Wingdings" pitchFamily="2" charset="2"/>
              <a:buChar char="§"/>
            </a:pPr>
            <a:r>
              <a:rPr lang="fr-FR" altLang="vi-VN" sz="2400">
                <a:solidFill>
                  <a:srgbClr val="0070C0"/>
                </a:solidFill>
                <a:latin typeface="Times New Roman" pitchFamily="18" charset="0"/>
                <a:cs typeface="Times New Roman" pitchFamily="18" charset="0"/>
              </a:rPr>
              <a:t> Trong mỗi môi trường, âm truyền với một tốc độ xác định, hữu hạn. </a:t>
            </a:r>
            <a:endParaRPr lang="en-US" altLang="vi-VN" sz="2400">
              <a:solidFill>
                <a:srgbClr val="0070C0"/>
              </a:solidFill>
              <a:latin typeface="Times New Roman" pitchFamily="18" charset="0"/>
              <a:cs typeface="Times New Roman" pitchFamily="18" charset="0"/>
            </a:endParaRPr>
          </a:p>
        </p:txBody>
      </p:sp>
      <p:sp>
        <p:nvSpPr>
          <p:cNvPr id="11" name="Text Box 16"/>
          <p:cNvSpPr txBox="1">
            <a:spLocks noChangeArrowheads="1"/>
          </p:cNvSpPr>
          <p:nvPr/>
        </p:nvSpPr>
        <p:spPr bwMode="auto">
          <a:xfrm>
            <a:off x="1445840" y="5926855"/>
            <a:ext cx="7086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just" eaLnBrk="1" hangingPunct="1">
              <a:spcBef>
                <a:spcPct val="50000"/>
              </a:spcBef>
              <a:buFont typeface="Wingdings" pitchFamily="2" charset="2"/>
              <a:buChar char="§"/>
            </a:pPr>
            <a:r>
              <a:rPr lang="fr-FR" altLang="vi-VN" sz="2400">
                <a:solidFill>
                  <a:srgbClr val="0070C0"/>
                </a:solidFill>
                <a:latin typeface="Times New Roman" pitchFamily="18" charset="0"/>
                <a:cs typeface="Times New Roman" pitchFamily="18" charset="0"/>
              </a:rPr>
              <a:t> </a:t>
            </a:r>
            <a:r>
              <a:rPr lang="en-US" altLang="vi-VN" sz="2400">
                <a:solidFill>
                  <a:srgbClr val="0070C0"/>
                </a:solidFill>
                <a:latin typeface="Times New Roman" pitchFamily="18" charset="0"/>
                <a:cs typeface="Times New Roman" pitchFamily="18" charset="0"/>
              </a:rPr>
              <a:t>v</a:t>
            </a:r>
            <a:r>
              <a:rPr lang="en-US" altLang="vi-VN" sz="2400" baseline="-25000">
                <a:solidFill>
                  <a:srgbClr val="0070C0"/>
                </a:solidFill>
                <a:latin typeface="Times New Roman" pitchFamily="18" charset="0"/>
                <a:cs typeface="Times New Roman" pitchFamily="18" charset="0"/>
              </a:rPr>
              <a:t>Rắn</a:t>
            </a:r>
            <a:r>
              <a:rPr lang="en-US" altLang="vi-VN" sz="2400">
                <a:solidFill>
                  <a:srgbClr val="0070C0"/>
                </a:solidFill>
                <a:latin typeface="Times New Roman" pitchFamily="18" charset="0"/>
                <a:cs typeface="Times New Roman" pitchFamily="18" charset="0"/>
              </a:rPr>
              <a:t> &gt; v</a:t>
            </a:r>
            <a:r>
              <a:rPr lang="en-US" altLang="vi-VN" sz="2400" baseline="-25000">
                <a:solidFill>
                  <a:srgbClr val="0070C0"/>
                </a:solidFill>
                <a:latin typeface="Times New Roman" pitchFamily="18" charset="0"/>
                <a:cs typeface="Times New Roman" pitchFamily="18" charset="0"/>
              </a:rPr>
              <a:t>Lỏng</a:t>
            </a:r>
            <a:r>
              <a:rPr lang="en-US" altLang="vi-VN" sz="2400">
                <a:solidFill>
                  <a:srgbClr val="0070C0"/>
                </a:solidFill>
                <a:latin typeface="Times New Roman" pitchFamily="18" charset="0"/>
                <a:cs typeface="Times New Roman" pitchFamily="18" charset="0"/>
              </a:rPr>
              <a:t> &gt; v</a:t>
            </a:r>
            <a:r>
              <a:rPr lang="en-US" altLang="vi-VN" sz="2400" baseline="-25000">
                <a:solidFill>
                  <a:srgbClr val="0070C0"/>
                </a:solidFill>
                <a:latin typeface="Times New Roman" pitchFamily="18" charset="0"/>
                <a:cs typeface="Times New Roman" pitchFamily="18" charset="0"/>
              </a:rPr>
              <a:t>Kh</a:t>
            </a:r>
            <a:r>
              <a:rPr lang="fr-FR" altLang="vi-VN" sz="2400" baseline="-25000">
                <a:solidFill>
                  <a:srgbClr val="0070C0"/>
                </a:solidFill>
                <a:latin typeface="Times New Roman" pitchFamily="18" charset="0"/>
                <a:cs typeface="Times New Roman" pitchFamily="18" charset="0"/>
              </a:rPr>
              <a:t>í</a:t>
            </a:r>
            <a:r>
              <a:rPr lang="fr-FR" altLang="vi-VN" sz="2400">
                <a:solidFill>
                  <a:srgbClr val="0070C0"/>
                </a:solidFill>
                <a:latin typeface="Times New Roman" pitchFamily="18" charset="0"/>
                <a:cs typeface="Times New Roman" pitchFamily="18" charset="0"/>
              </a:rPr>
              <a:t>. </a:t>
            </a:r>
            <a:endParaRPr lang="en-US" altLang="vi-VN" sz="240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fade">
                                      <p:cBhvr>
                                        <p:cTn id="56" dur="1000"/>
                                        <p:tgtEl>
                                          <p:spTgt spid="11"/>
                                        </p:tgtEl>
                                      </p:cBhvr>
                                    </p:animEffect>
                                    <p:anim calcmode="lin" valueType="num">
                                      <p:cBhvr>
                                        <p:cTn id="57" dur="1000" fill="hold"/>
                                        <p:tgtEl>
                                          <p:spTgt spid="11"/>
                                        </p:tgtEl>
                                        <p:attrNameLst>
                                          <p:attrName>ppt_x</p:attrName>
                                        </p:attrNameLst>
                                      </p:cBhvr>
                                      <p:tavLst>
                                        <p:tav tm="0">
                                          <p:val>
                                            <p:strVal val="#ppt_x"/>
                                          </p:val>
                                        </p:tav>
                                        <p:tav tm="100000">
                                          <p:val>
                                            <p:strVal val="#ppt_x"/>
                                          </p:val>
                                        </p:tav>
                                      </p:tavLst>
                                    </p:anim>
                                    <p:anim calcmode="lin" valueType="num">
                                      <p:cBhvr>
                                        <p:cTn id="5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7"/>
          <p:cNvSpPr txBox="1">
            <a:spLocks noChangeArrowheads="1"/>
          </p:cNvSpPr>
          <p:nvPr/>
        </p:nvSpPr>
        <p:spPr bwMode="auto">
          <a:xfrm>
            <a:off x="437703" y="1805915"/>
            <a:ext cx="855389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just" eaLnBrk="1" hangingPunct="1">
              <a:spcBef>
                <a:spcPct val="50000"/>
              </a:spcBef>
              <a:buFont typeface="Wingdings" pitchFamily="2" charset="2"/>
              <a:buChar char="§"/>
            </a:pPr>
            <a:r>
              <a:rPr lang="fr-FR" altLang="vi-VN" sz="2400">
                <a:solidFill>
                  <a:srgbClr val="0000FF"/>
                </a:solidFill>
                <a:latin typeface="Times New Roman" pitchFamily="18" charset="0"/>
                <a:cs typeface="Times New Roman" pitchFamily="18" charset="0"/>
              </a:rPr>
              <a:t> </a:t>
            </a:r>
            <a:r>
              <a:rPr lang="en-US" altLang="vi-VN" sz="2400">
                <a:solidFill>
                  <a:srgbClr val="0000FF"/>
                </a:solidFill>
                <a:latin typeface="Times New Roman" pitchFamily="18" charset="0"/>
                <a:cs typeface="Times New Roman" pitchFamily="18" charset="0"/>
              </a:rPr>
              <a:t>Tần số âm là một trong những đặc trưng vật lí quan trọng nhất của âm.</a:t>
            </a:r>
            <a:r>
              <a:rPr lang="fr-FR" altLang="vi-VN" sz="2400">
                <a:solidFill>
                  <a:srgbClr val="0000FF"/>
                </a:solidFill>
                <a:latin typeface="Times New Roman" pitchFamily="18" charset="0"/>
                <a:cs typeface="Times New Roman" pitchFamily="18" charset="0"/>
              </a:rPr>
              <a:t>. </a:t>
            </a:r>
            <a:endParaRPr lang="en-US" altLang="vi-VN" sz="2400">
              <a:solidFill>
                <a:srgbClr val="0000FF"/>
              </a:solidFill>
              <a:latin typeface="Times New Roman" pitchFamily="18" charset="0"/>
              <a:cs typeface="Times New Roman" pitchFamily="18" charset="0"/>
            </a:endParaRPr>
          </a:p>
        </p:txBody>
      </p:sp>
      <p:sp>
        <p:nvSpPr>
          <p:cNvPr id="3" name="Rectangle 19"/>
          <p:cNvSpPr>
            <a:spLocks noChangeArrowheads="1"/>
          </p:cNvSpPr>
          <p:nvPr/>
        </p:nvSpPr>
        <p:spPr bwMode="auto">
          <a:xfrm>
            <a:off x="361503" y="332656"/>
            <a:ext cx="8002033" cy="721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lnSpc>
                <a:spcPct val="150000"/>
              </a:lnSpc>
            </a:pPr>
            <a:r>
              <a:rPr lang="en-US" altLang="vi-VN" sz="2400" b="1">
                <a:solidFill>
                  <a:srgbClr val="002060"/>
                </a:solidFill>
                <a:latin typeface="Times New Roman" pitchFamily="18" charset="0"/>
                <a:cs typeface="Times New Roman" pitchFamily="18" charset="0"/>
              </a:rPr>
              <a:t>II. NHỮNG ĐẶC TRƯNG VẬT LÍ CỦA ÂM</a:t>
            </a:r>
          </a:p>
        </p:txBody>
      </p:sp>
      <p:sp>
        <p:nvSpPr>
          <p:cNvPr id="4" name="Rectangle 20"/>
          <p:cNvSpPr txBox="1">
            <a:spLocks noChangeArrowheads="1"/>
          </p:cNvSpPr>
          <p:nvPr/>
        </p:nvSpPr>
        <p:spPr bwMode="auto">
          <a:xfrm>
            <a:off x="379967" y="980728"/>
            <a:ext cx="8002033" cy="78053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solidFill>
                  <a:srgbClr val="D6009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09600" indent="-609600" algn="l">
              <a:lnSpc>
                <a:spcPct val="150000"/>
              </a:lnSpc>
              <a:buFontTx/>
              <a:buNone/>
            </a:pPr>
            <a:r>
              <a:rPr lang="en-US" altLang="vi-VN" sz="2400" b="1" smtClean="0">
                <a:solidFill>
                  <a:srgbClr val="002060"/>
                </a:solidFill>
                <a:latin typeface="Times New Roman" pitchFamily="18" charset="0"/>
                <a:cs typeface="Times New Roman" pitchFamily="18" charset="0"/>
              </a:rPr>
              <a:t>1. Tần số âm.</a:t>
            </a:r>
            <a:endParaRPr lang="en-US" altLang="vi-VN" sz="2400" b="1">
              <a:solidFill>
                <a:srgbClr val="002060"/>
              </a:solidFill>
              <a:latin typeface="Times New Roman" pitchFamily="18" charset="0"/>
              <a:cs typeface="Times New Roman" pitchFamily="18" charset="0"/>
            </a:endParaRPr>
          </a:p>
        </p:txBody>
      </p:sp>
      <p:sp>
        <p:nvSpPr>
          <p:cNvPr id="5" name="Rectangle 11"/>
          <p:cNvSpPr>
            <a:spLocks noChangeArrowheads="1"/>
          </p:cNvSpPr>
          <p:nvPr/>
        </p:nvSpPr>
        <p:spPr bwMode="auto">
          <a:xfrm>
            <a:off x="379967" y="2695350"/>
            <a:ext cx="8002033" cy="780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solidFill>
                  <a:srgbClr val="D6009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eaLnBrk="1" hangingPunct="1">
              <a:lnSpc>
                <a:spcPct val="150000"/>
              </a:lnSpc>
              <a:spcBef>
                <a:spcPct val="20000"/>
              </a:spcBef>
            </a:pPr>
            <a:r>
              <a:rPr lang="en-US" altLang="vi-VN" sz="2400" b="1">
                <a:latin typeface="Times New Roman" pitchFamily="18" charset="0"/>
                <a:cs typeface="Times New Roman" pitchFamily="18" charset="0"/>
              </a:rPr>
              <a:t>2. Cường độ âm và mức cường độ âm.</a:t>
            </a:r>
          </a:p>
        </p:txBody>
      </p:sp>
      <p:sp>
        <p:nvSpPr>
          <p:cNvPr id="6" name="Text Box 13"/>
          <p:cNvSpPr txBox="1">
            <a:spLocks noChangeArrowheads="1"/>
          </p:cNvSpPr>
          <p:nvPr/>
        </p:nvSpPr>
        <p:spPr bwMode="auto">
          <a:xfrm>
            <a:off x="361503" y="3258850"/>
            <a:ext cx="8553897"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150000"/>
              </a:lnSpc>
              <a:spcBef>
                <a:spcPct val="50000"/>
              </a:spcBef>
            </a:pPr>
            <a:r>
              <a:rPr lang="en-US" altLang="vi-VN" sz="2400" smtClean="0">
                <a:solidFill>
                  <a:srgbClr val="0000FF"/>
                </a:solidFill>
                <a:latin typeface="Times New Roman" pitchFamily="18" charset="0"/>
                <a:cs typeface="Times New Roman" pitchFamily="18" charset="0"/>
              </a:rPr>
              <a:t>là </a:t>
            </a:r>
            <a:r>
              <a:rPr lang="en-US" altLang="vi-VN" sz="2400">
                <a:solidFill>
                  <a:srgbClr val="0000FF"/>
                </a:solidFill>
                <a:latin typeface="Times New Roman" pitchFamily="18" charset="0"/>
                <a:cs typeface="Times New Roman" pitchFamily="18" charset="0"/>
              </a:rPr>
              <a:t>đại lượng đo bằng lượng năng lượng mà sóng âm tải qua một đơn vị diện tích đặt tại điểm đó, vuông góc với phương truyền sóng trong một đơn vị thời gian.</a:t>
            </a:r>
          </a:p>
        </p:txBody>
      </p:sp>
      <p:sp>
        <p:nvSpPr>
          <p:cNvPr id="7" name="Text Box 14"/>
          <p:cNvSpPr txBox="1">
            <a:spLocks noChangeArrowheads="1"/>
          </p:cNvSpPr>
          <p:nvPr/>
        </p:nvSpPr>
        <p:spPr bwMode="auto">
          <a:xfrm>
            <a:off x="437703" y="4987977"/>
            <a:ext cx="423096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150000"/>
              </a:lnSpc>
              <a:spcBef>
                <a:spcPct val="50000"/>
              </a:spcBef>
              <a:buFont typeface="Wingdings" pitchFamily="2" charset="2"/>
              <a:buChar char="§"/>
            </a:pPr>
            <a:r>
              <a:rPr lang="en-US" altLang="vi-VN" sz="2400">
                <a:solidFill>
                  <a:srgbClr val="0000FF"/>
                </a:solidFill>
                <a:latin typeface="Times New Roman" pitchFamily="18" charset="0"/>
                <a:cs typeface="Times New Roman" pitchFamily="18" charset="0"/>
              </a:rPr>
              <a:t> Đơn vị: W/m</a:t>
            </a:r>
            <a:r>
              <a:rPr lang="en-US" altLang="vi-VN" sz="2400" baseline="30000">
                <a:solidFill>
                  <a:srgbClr val="0000FF"/>
                </a:solidFill>
                <a:latin typeface="Times New Roman" pitchFamily="18" charset="0"/>
                <a:cs typeface="Times New Roman" pitchFamily="18" charset="0"/>
              </a:rPr>
              <a:t>2</a:t>
            </a:r>
            <a:endParaRPr lang="en-US" altLang="vi-VN" sz="240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838200" y="260647"/>
            <a:ext cx="4191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ltLang="vi-VN" sz="2400" b="1">
                <a:latin typeface="Times New Roman" pitchFamily="18" charset="0"/>
                <a:cs typeface="Times New Roman" pitchFamily="18" charset="0"/>
              </a:rPr>
              <a:t>b. </a:t>
            </a:r>
            <a:r>
              <a:rPr lang="en-US" altLang="vi-VN" sz="2400" b="1" i="1">
                <a:latin typeface="Times New Roman" pitchFamily="18" charset="0"/>
                <a:cs typeface="Times New Roman" pitchFamily="18" charset="0"/>
              </a:rPr>
              <a:t>Mức cường độ âm L</a:t>
            </a:r>
          </a:p>
        </p:txBody>
      </p:sp>
      <p:sp>
        <p:nvSpPr>
          <p:cNvPr id="3" name="Text Box 5"/>
          <p:cNvSpPr txBox="1">
            <a:spLocks noChangeArrowheads="1"/>
          </p:cNvSpPr>
          <p:nvPr/>
        </p:nvSpPr>
        <p:spPr bwMode="auto">
          <a:xfrm>
            <a:off x="3282752" y="980728"/>
            <a:ext cx="4419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ltLang="vi-VN" sz="2400">
                <a:solidFill>
                  <a:srgbClr val="0000FF"/>
                </a:solidFill>
                <a:latin typeface="Times New Roman" pitchFamily="18" charset="0"/>
                <a:cs typeface="Times New Roman" pitchFamily="18" charset="0"/>
              </a:rPr>
              <a:t>Trong đó: I</a:t>
            </a:r>
            <a:r>
              <a:rPr lang="en-US" altLang="vi-VN" sz="2400" baseline="-25000">
                <a:solidFill>
                  <a:srgbClr val="0000FF"/>
                </a:solidFill>
                <a:latin typeface="Times New Roman" pitchFamily="18" charset="0"/>
                <a:cs typeface="Times New Roman" pitchFamily="18" charset="0"/>
              </a:rPr>
              <a:t>o</a:t>
            </a:r>
            <a:r>
              <a:rPr lang="en-US" altLang="vi-VN" sz="2400">
                <a:solidFill>
                  <a:srgbClr val="0000FF"/>
                </a:solidFill>
                <a:latin typeface="Times New Roman" pitchFamily="18" charset="0"/>
                <a:cs typeface="Times New Roman" pitchFamily="18" charset="0"/>
              </a:rPr>
              <a:t>=10</a:t>
            </a:r>
            <a:r>
              <a:rPr lang="en-US" altLang="vi-VN" sz="2400" baseline="30000">
                <a:solidFill>
                  <a:srgbClr val="0000FF"/>
                </a:solidFill>
                <a:latin typeface="Times New Roman" pitchFamily="18" charset="0"/>
                <a:cs typeface="Times New Roman" pitchFamily="18" charset="0"/>
              </a:rPr>
              <a:t>-12</a:t>
            </a:r>
            <a:r>
              <a:rPr lang="en-US" altLang="vi-VN" sz="2400">
                <a:solidFill>
                  <a:srgbClr val="0000FF"/>
                </a:solidFill>
                <a:latin typeface="Times New Roman" pitchFamily="18" charset="0"/>
                <a:cs typeface="Times New Roman" pitchFamily="18" charset="0"/>
              </a:rPr>
              <a:t>W/m</a:t>
            </a:r>
            <a:r>
              <a:rPr lang="en-US" altLang="vi-VN" sz="2400" baseline="30000">
                <a:solidFill>
                  <a:srgbClr val="0000FF"/>
                </a:solidFill>
                <a:latin typeface="Times New Roman" pitchFamily="18" charset="0"/>
                <a:cs typeface="Times New Roman" pitchFamily="18" charset="0"/>
              </a:rPr>
              <a:t>2</a:t>
            </a:r>
            <a:r>
              <a:rPr lang="en-US" altLang="vi-VN" sz="2400">
                <a:solidFill>
                  <a:srgbClr val="0000FF"/>
                </a:solidFill>
                <a:latin typeface="Times New Roman" pitchFamily="18" charset="0"/>
                <a:cs typeface="Times New Roman" pitchFamily="18" charset="0"/>
              </a:rPr>
              <a:t>: cường độ âm chuẩn có tần số 1000Hz</a:t>
            </a:r>
          </a:p>
        </p:txBody>
      </p:sp>
      <p:graphicFrame>
        <p:nvGraphicFramePr>
          <p:cNvPr id="4" name="Object 6"/>
          <p:cNvGraphicFramePr>
            <a:graphicFrameLocks noChangeAspect="1"/>
          </p:cNvGraphicFramePr>
          <p:nvPr>
            <p:extLst>
              <p:ext uri="{D42A27DB-BD31-4B8C-83A1-F6EECF244321}">
                <p14:modId xmlns:p14="http://schemas.microsoft.com/office/powerpoint/2010/main" val="2604197562"/>
              </p:ext>
            </p:extLst>
          </p:nvPr>
        </p:nvGraphicFramePr>
        <p:xfrm>
          <a:off x="838200" y="800109"/>
          <a:ext cx="1828800" cy="1173162"/>
        </p:xfrm>
        <a:graphic>
          <a:graphicData uri="http://schemas.openxmlformats.org/presentationml/2006/ole">
            <mc:AlternateContent xmlns:mc="http://schemas.openxmlformats.org/markup-compatibility/2006">
              <mc:Choice xmlns:v="urn:schemas-microsoft-com:vml" Requires="v">
                <p:oleObj spid="_x0000_s2079" name="Equation" r:id="rId3" imgW="583947" imgH="431613" progId="Equation.3">
                  <p:embed/>
                </p:oleObj>
              </mc:Choice>
              <mc:Fallback>
                <p:oleObj name="Equation" r:id="rId3" imgW="583947"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800109"/>
                        <a:ext cx="1828800" cy="1173162"/>
                      </a:xfrm>
                      <a:prstGeom prst="rect">
                        <a:avLst/>
                      </a:prstGeom>
                      <a:solidFill>
                        <a:srgbClr val="FAFCBC"/>
                      </a:solidFill>
                      <a:ln w="38100" cmpd="dbl">
                        <a:solidFill>
                          <a:srgbClr val="CC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 Box 7"/>
          <p:cNvSpPr txBox="1">
            <a:spLocks noChangeArrowheads="1"/>
          </p:cNvSpPr>
          <p:nvPr/>
        </p:nvSpPr>
        <p:spPr bwMode="auto">
          <a:xfrm>
            <a:off x="1547664" y="2151360"/>
            <a:ext cx="3276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buFont typeface="Wingdings" pitchFamily="2" charset="2"/>
              <a:buChar char="§"/>
            </a:pPr>
            <a:r>
              <a:rPr lang="en-US" altLang="vi-VN" sz="2400">
                <a:solidFill>
                  <a:srgbClr val="0000FF"/>
                </a:solidFill>
                <a:latin typeface="Times New Roman" pitchFamily="18" charset="0"/>
                <a:cs typeface="Times New Roman" pitchFamily="18" charset="0"/>
              </a:rPr>
              <a:t> Đơn vị L: Ben (B).</a:t>
            </a:r>
          </a:p>
        </p:txBody>
      </p:sp>
      <p:sp>
        <p:nvSpPr>
          <p:cNvPr id="6" name="Text Box 8"/>
          <p:cNvSpPr txBox="1">
            <a:spLocks noChangeArrowheads="1"/>
          </p:cNvSpPr>
          <p:nvPr/>
        </p:nvSpPr>
        <p:spPr bwMode="auto">
          <a:xfrm>
            <a:off x="5029200" y="2165648"/>
            <a:ext cx="2819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spcBef>
                <a:spcPct val="50000"/>
              </a:spcBef>
            </a:pPr>
            <a:r>
              <a:rPr lang="en-US" altLang="vi-VN" sz="2400">
                <a:solidFill>
                  <a:srgbClr val="0000FF"/>
                </a:solidFill>
                <a:latin typeface="Times New Roman" pitchFamily="18" charset="0"/>
                <a:cs typeface="Times New Roman" pitchFamily="18" charset="0"/>
              </a:rPr>
              <a:t>1B = 10dB</a:t>
            </a:r>
          </a:p>
        </p:txBody>
      </p:sp>
      <p:sp>
        <p:nvSpPr>
          <p:cNvPr id="7" name="Text Box 15"/>
          <p:cNvSpPr txBox="1">
            <a:spLocks noChangeArrowheads="1"/>
          </p:cNvSpPr>
          <p:nvPr/>
        </p:nvSpPr>
        <p:spPr bwMode="auto">
          <a:xfrm>
            <a:off x="1547664" y="2608560"/>
            <a:ext cx="759633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buFont typeface="Wingdings" pitchFamily="2" charset="2"/>
              <a:buChar char="§"/>
            </a:pPr>
            <a:r>
              <a:rPr lang="en-US" altLang="vi-VN" sz="2400">
                <a:solidFill>
                  <a:srgbClr val="0000FF"/>
                </a:solidFill>
                <a:latin typeface="Times New Roman" pitchFamily="18" charset="0"/>
                <a:cs typeface="Times New Roman" pitchFamily="18" charset="0"/>
              </a:rPr>
              <a:t> </a:t>
            </a:r>
            <a:r>
              <a:rPr lang="en-US" altLang="vi-VN" sz="2400" i="1">
                <a:solidFill>
                  <a:srgbClr val="0000FF"/>
                </a:solidFill>
                <a:latin typeface="Times New Roman" pitchFamily="18" charset="0"/>
                <a:cs typeface="Times New Roman" pitchFamily="18" charset="0"/>
              </a:rPr>
              <a:t>Ý nghĩa</a:t>
            </a:r>
            <a:r>
              <a:rPr lang="en-US" altLang="vi-VN" sz="2400">
                <a:solidFill>
                  <a:srgbClr val="0000FF"/>
                </a:solidFill>
                <a:latin typeface="Times New Roman" pitchFamily="18" charset="0"/>
                <a:cs typeface="Times New Roman" pitchFamily="18" charset="0"/>
              </a:rPr>
              <a:t>: Cho biết âm I nghe to gấp bao nhiêu lần âm I</a:t>
            </a:r>
            <a:r>
              <a:rPr lang="en-US" altLang="vi-VN" sz="2400" baseline="-25000">
                <a:solidFill>
                  <a:srgbClr val="0000FF"/>
                </a:solidFill>
                <a:latin typeface="Times New Roman" pitchFamily="18" charset="0"/>
                <a:cs typeface="Times New Roman" pitchFamily="18" charset="0"/>
              </a:rPr>
              <a:t>o</a:t>
            </a:r>
            <a:r>
              <a:rPr lang="en-US" altLang="vi-VN" sz="2400">
                <a:solidFill>
                  <a:srgbClr val="0000FF"/>
                </a:solidFill>
                <a:latin typeface="Times New Roman" pitchFamily="18" charset="0"/>
                <a:cs typeface="Times New Roman" pitchFamily="18" charset="0"/>
              </a:rPr>
              <a:t>. </a:t>
            </a:r>
          </a:p>
        </p:txBody>
      </p:sp>
      <p:graphicFrame>
        <p:nvGraphicFramePr>
          <p:cNvPr id="8" name="Object 7"/>
          <p:cNvGraphicFramePr>
            <a:graphicFrameLocks noChangeAspect="1"/>
          </p:cNvGraphicFramePr>
          <p:nvPr>
            <p:extLst>
              <p:ext uri="{D42A27DB-BD31-4B8C-83A1-F6EECF244321}">
                <p14:modId xmlns:p14="http://schemas.microsoft.com/office/powerpoint/2010/main" val="1841283337"/>
              </p:ext>
            </p:extLst>
          </p:nvPr>
        </p:nvGraphicFramePr>
        <p:xfrm>
          <a:off x="5252618" y="3356992"/>
          <a:ext cx="3360737" cy="1173163"/>
        </p:xfrm>
        <a:graphic>
          <a:graphicData uri="http://schemas.openxmlformats.org/presentationml/2006/ole">
            <mc:AlternateContent xmlns:mc="http://schemas.openxmlformats.org/markup-compatibility/2006">
              <mc:Choice xmlns:v="urn:schemas-microsoft-com:vml" Requires="v">
                <p:oleObj spid="_x0000_s2080" name="Equation" r:id="rId5" imgW="1016000" imgH="431800" progId="Equation.DSMT4">
                  <p:embed/>
                </p:oleObj>
              </mc:Choice>
              <mc:Fallback>
                <p:oleObj name="Equation" r:id="rId5" imgW="1016000" imgH="431800" progId="Equation.DSMT4">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2618" y="3356992"/>
                        <a:ext cx="3360737" cy="1173163"/>
                      </a:xfrm>
                      <a:prstGeom prst="rect">
                        <a:avLst/>
                      </a:prstGeom>
                      <a:solidFill>
                        <a:srgbClr val="FAFCBC"/>
                      </a:solidFill>
                      <a:ln w="38100" cmpd="dbl">
                        <a:solidFill>
                          <a:srgbClr val="CC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 Box 10"/>
          <p:cNvSpPr txBox="1">
            <a:spLocks noChangeArrowheads="1"/>
          </p:cNvSpPr>
          <p:nvPr/>
        </p:nvSpPr>
        <p:spPr bwMode="auto">
          <a:xfrm>
            <a:off x="457200" y="4811067"/>
            <a:ext cx="4953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en-US" altLang="vi-VN" sz="2400" b="1">
                <a:latin typeface="Times New Roman" pitchFamily="18" charset="0"/>
                <a:cs typeface="Times New Roman" pitchFamily="18" charset="0"/>
              </a:rPr>
              <a:t>3. Đồ thị dao động.</a:t>
            </a:r>
          </a:p>
        </p:txBody>
      </p:sp>
      <p:sp>
        <p:nvSpPr>
          <p:cNvPr id="10" name="Text Box 12"/>
          <p:cNvSpPr txBox="1">
            <a:spLocks noChangeArrowheads="1"/>
          </p:cNvSpPr>
          <p:nvPr/>
        </p:nvSpPr>
        <p:spPr bwMode="auto">
          <a:xfrm>
            <a:off x="539552" y="5484812"/>
            <a:ext cx="813690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just" eaLnBrk="1" hangingPunct="1">
              <a:spcBef>
                <a:spcPct val="50000"/>
              </a:spcBef>
              <a:buFont typeface="Wingdings" pitchFamily="2" charset="2"/>
              <a:buChar char="§"/>
            </a:pPr>
            <a:r>
              <a:rPr lang="en-US" altLang="vi-VN" sz="2400">
                <a:solidFill>
                  <a:srgbClr val="0000FF"/>
                </a:solidFill>
                <a:latin typeface="Times New Roman" pitchFamily="18" charset="0"/>
                <a:cs typeface="Times New Roman" pitchFamily="18" charset="0"/>
              </a:rPr>
              <a:t> Đặc trưng vật lí thứ ba của âm, liên quan đến biên độ, tần số và các thành phần cấu tạo của âm. </a:t>
            </a:r>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amond(in)">
                                      <p:cBhvr>
                                        <p:cTn id="17" dur="1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repeatCount="200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23" presetClass="entr" presetSubtype="16" repeatCount="200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500" fill="hold"/>
                                        <p:tgtEl>
                                          <p:spTgt spid="7"/>
                                        </p:tgtEl>
                                        <p:attrNameLst>
                                          <p:attrName>ppt_w</p:attrName>
                                        </p:attrNameLst>
                                      </p:cBhvr>
                                      <p:tavLst>
                                        <p:tav tm="0">
                                          <p:val>
                                            <p:fltVal val="0"/>
                                          </p:val>
                                        </p:tav>
                                        <p:tav tm="100000">
                                          <p:val>
                                            <p:strVal val="#ppt_w"/>
                                          </p:val>
                                        </p:tav>
                                      </p:tavLst>
                                    </p:anim>
                                    <p:anim calcmode="lin" valueType="num">
                                      <p:cBhvr>
                                        <p:cTn id="35"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ppt_x"/>
                                          </p:val>
                                        </p:tav>
                                        <p:tav tm="100000">
                                          <p:val>
                                            <p:strVal val="#ppt_x"/>
                                          </p:val>
                                        </p:tav>
                                      </p:tavLst>
                                    </p:anim>
                                    <p:anim calcmode="lin" valueType="num">
                                      <p:cBhvr additive="base">
                                        <p:cTn id="4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down)">
                                      <p:cBhvr>
                                        <p:cTn id="46" dur="500"/>
                                        <p:tgtEl>
                                          <p:spTgt spid="9"/>
                                        </p:tgtEl>
                                      </p:cBhvr>
                                    </p:animEffect>
                                  </p:childTnLst>
                                </p:cTn>
                              </p:par>
                            </p:childTnLst>
                          </p:cTn>
                        </p:par>
                      </p:childTnLst>
                    </p:cTn>
                  </p:par>
                  <p:par>
                    <p:cTn id="47" fill="hold">
                      <p:stCondLst>
                        <p:cond delay="indefinite"/>
                      </p:stCondLst>
                      <p:childTnLst>
                        <p:par>
                          <p:cTn id="48" fill="hold">
                            <p:stCondLst>
                              <p:cond delay="0"/>
                            </p:stCondLst>
                            <p:childTnLst>
                              <p:par>
                                <p:cTn id="49" presetID="23" presetClass="entr" presetSubtype="16" repeatCount="200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p:cTn id="51" dur="500" fill="hold"/>
                                        <p:tgtEl>
                                          <p:spTgt spid="10"/>
                                        </p:tgtEl>
                                        <p:attrNameLst>
                                          <p:attrName>ppt_w</p:attrName>
                                        </p:attrNameLst>
                                      </p:cBhvr>
                                      <p:tavLst>
                                        <p:tav tm="0">
                                          <p:val>
                                            <p:fltVal val="0"/>
                                          </p:val>
                                        </p:tav>
                                        <p:tav tm="100000">
                                          <p:val>
                                            <p:strVal val="#ppt_w"/>
                                          </p:val>
                                        </p:tav>
                                      </p:tavLst>
                                    </p:anim>
                                    <p:anim calcmode="lin" valueType="num">
                                      <p:cBhvr>
                                        <p:cTn id="52"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2011214" y="3675361"/>
            <a:ext cx="4905375" cy="2103437"/>
            <a:chOff x="1248" y="1647"/>
            <a:chExt cx="3624" cy="1425"/>
          </a:xfrm>
        </p:grpSpPr>
        <p:grpSp>
          <p:nvGrpSpPr>
            <p:cNvPr id="5" name="Group 3"/>
            <p:cNvGrpSpPr>
              <a:grpSpLocks/>
            </p:cNvGrpSpPr>
            <p:nvPr/>
          </p:nvGrpSpPr>
          <p:grpSpPr bwMode="auto">
            <a:xfrm>
              <a:off x="1248" y="1668"/>
              <a:ext cx="1815" cy="1404"/>
              <a:chOff x="1248" y="1668"/>
              <a:chExt cx="1815" cy="1404"/>
            </a:xfrm>
          </p:grpSpPr>
          <p:sp>
            <p:nvSpPr>
              <p:cNvPr id="9" name="Freeform 4"/>
              <p:cNvSpPr>
                <a:spLocks/>
              </p:cNvSpPr>
              <p:nvPr/>
            </p:nvSpPr>
            <p:spPr bwMode="auto">
              <a:xfrm>
                <a:off x="1248" y="1680"/>
                <a:ext cx="912" cy="1392"/>
              </a:xfrm>
              <a:custGeom>
                <a:avLst/>
                <a:gdLst>
                  <a:gd name="T0" fmla="*/ 0 w 912"/>
                  <a:gd name="T1" fmla="*/ 816 h 1392"/>
                  <a:gd name="T2" fmla="*/ 69 w 912"/>
                  <a:gd name="T3" fmla="*/ 496 h 1392"/>
                  <a:gd name="T4" fmla="*/ 144 w 912"/>
                  <a:gd name="T5" fmla="*/ 768 h 1392"/>
                  <a:gd name="T6" fmla="*/ 240 w 912"/>
                  <a:gd name="T7" fmla="*/ 0 h 1392"/>
                  <a:gd name="T8" fmla="*/ 336 w 912"/>
                  <a:gd name="T9" fmla="*/ 1104 h 1392"/>
                  <a:gd name="T10" fmla="*/ 432 w 912"/>
                  <a:gd name="T11" fmla="*/ 864 h 1392"/>
                  <a:gd name="T12" fmla="*/ 480 w 912"/>
                  <a:gd name="T13" fmla="*/ 960 h 1392"/>
                  <a:gd name="T14" fmla="*/ 624 w 912"/>
                  <a:gd name="T15" fmla="*/ 624 h 1392"/>
                  <a:gd name="T16" fmla="*/ 768 w 912"/>
                  <a:gd name="T17" fmla="*/ 1392 h 1392"/>
                  <a:gd name="T18" fmla="*/ 912 w 912"/>
                  <a:gd name="T19" fmla="*/ 768 h 13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12" h="1392">
                    <a:moveTo>
                      <a:pt x="0" y="816"/>
                    </a:moveTo>
                    <a:lnTo>
                      <a:pt x="69" y="496"/>
                    </a:lnTo>
                    <a:lnTo>
                      <a:pt x="144" y="768"/>
                    </a:lnTo>
                    <a:lnTo>
                      <a:pt x="240" y="0"/>
                    </a:lnTo>
                    <a:lnTo>
                      <a:pt x="336" y="1104"/>
                    </a:lnTo>
                    <a:lnTo>
                      <a:pt x="432" y="864"/>
                    </a:lnTo>
                    <a:lnTo>
                      <a:pt x="480" y="960"/>
                    </a:lnTo>
                    <a:lnTo>
                      <a:pt x="624" y="624"/>
                    </a:lnTo>
                    <a:lnTo>
                      <a:pt x="768" y="1392"/>
                    </a:lnTo>
                    <a:lnTo>
                      <a:pt x="912" y="768"/>
                    </a:lnTo>
                  </a:path>
                </a:pathLst>
              </a:custGeom>
              <a:noFill/>
              <a:ln w="28575"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5"/>
              <p:cNvSpPr>
                <a:spLocks/>
              </p:cNvSpPr>
              <p:nvPr/>
            </p:nvSpPr>
            <p:spPr bwMode="auto">
              <a:xfrm>
                <a:off x="2151" y="1668"/>
                <a:ext cx="912" cy="1392"/>
              </a:xfrm>
              <a:custGeom>
                <a:avLst/>
                <a:gdLst>
                  <a:gd name="T0" fmla="*/ 0 w 912"/>
                  <a:gd name="T1" fmla="*/ 816 h 1392"/>
                  <a:gd name="T2" fmla="*/ 69 w 912"/>
                  <a:gd name="T3" fmla="*/ 496 h 1392"/>
                  <a:gd name="T4" fmla="*/ 144 w 912"/>
                  <a:gd name="T5" fmla="*/ 768 h 1392"/>
                  <a:gd name="T6" fmla="*/ 240 w 912"/>
                  <a:gd name="T7" fmla="*/ 0 h 1392"/>
                  <a:gd name="T8" fmla="*/ 336 w 912"/>
                  <a:gd name="T9" fmla="*/ 1104 h 1392"/>
                  <a:gd name="T10" fmla="*/ 432 w 912"/>
                  <a:gd name="T11" fmla="*/ 864 h 1392"/>
                  <a:gd name="T12" fmla="*/ 480 w 912"/>
                  <a:gd name="T13" fmla="*/ 960 h 1392"/>
                  <a:gd name="T14" fmla="*/ 624 w 912"/>
                  <a:gd name="T15" fmla="*/ 624 h 1392"/>
                  <a:gd name="T16" fmla="*/ 768 w 912"/>
                  <a:gd name="T17" fmla="*/ 1392 h 1392"/>
                  <a:gd name="T18" fmla="*/ 912 w 912"/>
                  <a:gd name="T19" fmla="*/ 768 h 13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12" h="1392">
                    <a:moveTo>
                      <a:pt x="0" y="816"/>
                    </a:moveTo>
                    <a:lnTo>
                      <a:pt x="69" y="496"/>
                    </a:lnTo>
                    <a:lnTo>
                      <a:pt x="144" y="768"/>
                    </a:lnTo>
                    <a:lnTo>
                      <a:pt x="240" y="0"/>
                    </a:lnTo>
                    <a:lnTo>
                      <a:pt x="336" y="1104"/>
                    </a:lnTo>
                    <a:lnTo>
                      <a:pt x="432" y="864"/>
                    </a:lnTo>
                    <a:lnTo>
                      <a:pt x="480" y="960"/>
                    </a:lnTo>
                    <a:lnTo>
                      <a:pt x="624" y="624"/>
                    </a:lnTo>
                    <a:lnTo>
                      <a:pt x="768" y="1392"/>
                    </a:lnTo>
                    <a:lnTo>
                      <a:pt x="912" y="768"/>
                    </a:lnTo>
                  </a:path>
                </a:pathLst>
              </a:custGeom>
              <a:noFill/>
              <a:ln w="28575"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 name="Group 6"/>
            <p:cNvGrpSpPr>
              <a:grpSpLocks/>
            </p:cNvGrpSpPr>
            <p:nvPr/>
          </p:nvGrpSpPr>
          <p:grpSpPr bwMode="auto">
            <a:xfrm>
              <a:off x="3057" y="1647"/>
              <a:ext cx="1815" cy="1404"/>
              <a:chOff x="1248" y="1668"/>
              <a:chExt cx="1815" cy="1404"/>
            </a:xfrm>
          </p:grpSpPr>
          <p:sp>
            <p:nvSpPr>
              <p:cNvPr id="7" name="Freeform 7"/>
              <p:cNvSpPr>
                <a:spLocks/>
              </p:cNvSpPr>
              <p:nvPr/>
            </p:nvSpPr>
            <p:spPr bwMode="auto">
              <a:xfrm>
                <a:off x="1248" y="1680"/>
                <a:ext cx="912" cy="1392"/>
              </a:xfrm>
              <a:custGeom>
                <a:avLst/>
                <a:gdLst>
                  <a:gd name="T0" fmla="*/ 0 w 912"/>
                  <a:gd name="T1" fmla="*/ 816 h 1392"/>
                  <a:gd name="T2" fmla="*/ 69 w 912"/>
                  <a:gd name="T3" fmla="*/ 496 h 1392"/>
                  <a:gd name="T4" fmla="*/ 144 w 912"/>
                  <a:gd name="T5" fmla="*/ 768 h 1392"/>
                  <a:gd name="T6" fmla="*/ 240 w 912"/>
                  <a:gd name="T7" fmla="*/ 0 h 1392"/>
                  <a:gd name="T8" fmla="*/ 336 w 912"/>
                  <a:gd name="T9" fmla="*/ 1104 h 1392"/>
                  <a:gd name="T10" fmla="*/ 432 w 912"/>
                  <a:gd name="T11" fmla="*/ 864 h 1392"/>
                  <a:gd name="T12" fmla="*/ 480 w 912"/>
                  <a:gd name="T13" fmla="*/ 960 h 1392"/>
                  <a:gd name="T14" fmla="*/ 624 w 912"/>
                  <a:gd name="T15" fmla="*/ 624 h 1392"/>
                  <a:gd name="T16" fmla="*/ 768 w 912"/>
                  <a:gd name="T17" fmla="*/ 1392 h 1392"/>
                  <a:gd name="T18" fmla="*/ 912 w 912"/>
                  <a:gd name="T19" fmla="*/ 768 h 13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12" h="1392">
                    <a:moveTo>
                      <a:pt x="0" y="816"/>
                    </a:moveTo>
                    <a:lnTo>
                      <a:pt x="69" y="496"/>
                    </a:lnTo>
                    <a:lnTo>
                      <a:pt x="144" y="768"/>
                    </a:lnTo>
                    <a:lnTo>
                      <a:pt x="240" y="0"/>
                    </a:lnTo>
                    <a:lnTo>
                      <a:pt x="336" y="1104"/>
                    </a:lnTo>
                    <a:lnTo>
                      <a:pt x="432" y="864"/>
                    </a:lnTo>
                    <a:lnTo>
                      <a:pt x="480" y="960"/>
                    </a:lnTo>
                    <a:lnTo>
                      <a:pt x="624" y="624"/>
                    </a:lnTo>
                    <a:lnTo>
                      <a:pt x="768" y="1392"/>
                    </a:lnTo>
                    <a:lnTo>
                      <a:pt x="912" y="768"/>
                    </a:lnTo>
                  </a:path>
                </a:pathLst>
              </a:custGeom>
              <a:noFill/>
              <a:ln w="28575"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8"/>
              <p:cNvSpPr>
                <a:spLocks/>
              </p:cNvSpPr>
              <p:nvPr/>
            </p:nvSpPr>
            <p:spPr bwMode="auto">
              <a:xfrm>
                <a:off x="2151" y="1668"/>
                <a:ext cx="912" cy="1392"/>
              </a:xfrm>
              <a:custGeom>
                <a:avLst/>
                <a:gdLst>
                  <a:gd name="T0" fmla="*/ 0 w 912"/>
                  <a:gd name="T1" fmla="*/ 816 h 1392"/>
                  <a:gd name="T2" fmla="*/ 69 w 912"/>
                  <a:gd name="T3" fmla="*/ 496 h 1392"/>
                  <a:gd name="T4" fmla="*/ 144 w 912"/>
                  <a:gd name="T5" fmla="*/ 768 h 1392"/>
                  <a:gd name="T6" fmla="*/ 240 w 912"/>
                  <a:gd name="T7" fmla="*/ 0 h 1392"/>
                  <a:gd name="T8" fmla="*/ 336 w 912"/>
                  <a:gd name="T9" fmla="*/ 1104 h 1392"/>
                  <a:gd name="T10" fmla="*/ 432 w 912"/>
                  <a:gd name="T11" fmla="*/ 864 h 1392"/>
                  <a:gd name="T12" fmla="*/ 480 w 912"/>
                  <a:gd name="T13" fmla="*/ 960 h 1392"/>
                  <a:gd name="T14" fmla="*/ 624 w 912"/>
                  <a:gd name="T15" fmla="*/ 624 h 1392"/>
                  <a:gd name="T16" fmla="*/ 768 w 912"/>
                  <a:gd name="T17" fmla="*/ 1392 h 1392"/>
                  <a:gd name="T18" fmla="*/ 912 w 912"/>
                  <a:gd name="T19" fmla="*/ 768 h 13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12" h="1392">
                    <a:moveTo>
                      <a:pt x="0" y="816"/>
                    </a:moveTo>
                    <a:lnTo>
                      <a:pt x="69" y="496"/>
                    </a:lnTo>
                    <a:lnTo>
                      <a:pt x="144" y="768"/>
                    </a:lnTo>
                    <a:lnTo>
                      <a:pt x="240" y="0"/>
                    </a:lnTo>
                    <a:lnTo>
                      <a:pt x="336" y="1104"/>
                    </a:lnTo>
                    <a:lnTo>
                      <a:pt x="432" y="864"/>
                    </a:lnTo>
                    <a:lnTo>
                      <a:pt x="480" y="960"/>
                    </a:lnTo>
                    <a:lnTo>
                      <a:pt x="624" y="624"/>
                    </a:lnTo>
                    <a:lnTo>
                      <a:pt x="768" y="1392"/>
                    </a:lnTo>
                    <a:lnTo>
                      <a:pt x="912" y="768"/>
                    </a:lnTo>
                  </a:path>
                </a:pathLst>
              </a:custGeom>
              <a:noFill/>
              <a:ln w="28575"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1" name="Group 9"/>
          <p:cNvGrpSpPr>
            <a:grpSpLocks/>
          </p:cNvGrpSpPr>
          <p:nvPr/>
        </p:nvGrpSpPr>
        <p:grpSpPr bwMode="auto">
          <a:xfrm>
            <a:off x="1547664" y="3156248"/>
            <a:ext cx="6172200" cy="3048000"/>
            <a:chOff x="1920" y="2304"/>
            <a:chExt cx="3888" cy="1920"/>
          </a:xfrm>
        </p:grpSpPr>
        <p:sp>
          <p:nvSpPr>
            <p:cNvPr id="12" name="Line 10"/>
            <p:cNvSpPr>
              <a:spLocks noChangeShapeType="1"/>
            </p:cNvSpPr>
            <p:nvPr/>
          </p:nvSpPr>
          <p:spPr bwMode="auto">
            <a:xfrm>
              <a:off x="2002" y="3376"/>
              <a:ext cx="3560" cy="0"/>
            </a:xfrm>
            <a:prstGeom prst="line">
              <a:avLst/>
            </a:prstGeom>
            <a:noFill/>
            <a:ln w="381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11"/>
            <p:cNvSpPr>
              <a:spLocks noChangeShapeType="1"/>
            </p:cNvSpPr>
            <p:nvPr/>
          </p:nvSpPr>
          <p:spPr bwMode="auto">
            <a:xfrm>
              <a:off x="2125" y="2393"/>
              <a:ext cx="0" cy="1831"/>
            </a:xfrm>
            <a:prstGeom prst="line">
              <a:avLst/>
            </a:prstGeom>
            <a:noFill/>
            <a:ln w="38100">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Text Box 12"/>
            <p:cNvSpPr txBox="1">
              <a:spLocks noChangeArrowheads="1"/>
            </p:cNvSpPr>
            <p:nvPr/>
          </p:nvSpPr>
          <p:spPr bwMode="auto">
            <a:xfrm>
              <a:off x="5440" y="3376"/>
              <a:ext cx="3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spcBef>
                  <a:spcPct val="50000"/>
                </a:spcBef>
              </a:pPr>
              <a:r>
                <a:rPr lang="en-US" altLang="vi-VN" sz="2400"/>
                <a:t>t</a:t>
              </a:r>
            </a:p>
          </p:txBody>
        </p:sp>
        <p:sp>
          <p:nvSpPr>
            <p:cNvPr id="15" name="Text Box 13"/>
            <p:cNvSpPr txBox="1">
              <a:spLocks noChangeArrowheads="1"/>
            </p:cNvSpPr>
            <p:nvPr/>
          </p:nvSpPr>
          <p:spPr bwMode="auto">
            <a:xfrm>
              <a:off x="1920" y="2304"/>
              <a:ext cx="3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spcBef>
                  <a:spcPct val="50000"/>
                </a:spcBef>
              </a:pPr>
              <a:r>
                <a:rPr lang="en-US" altLang="vi-VN" sz="2400"/>
                <a:t>x</a:t>
              </a:r>
            </a:p>
          </p:txBody>
        </p:sp>
      </p:grpSp>
      <p:grpSp>
        <p:nvGrpSpPr>
          <p:cNvPr id="16" name="Group 14"/>
          <p:cNvGrpSpPr>
            <a:grpSpLocks/>
          </p:cNvGrpSpPr>
          <p:nvPr/>
        </p:nvGrpSpPr>
        <p:grpSpPr bwMode="auto">
          <a:xfrm>
            <a:off x="1547664" y="413048"/>
            <a:ext cx="6172200" cy="2743200"/>
            <a:chOff x="1920" y="480"/>
            <a:chExt cx="3888" cy="1728"/>
          </a:xfrm>
        </p:grpSpPr>
        <p:sp>
          <p:nvSpPr>
            <p:cNvPr id="17" name="Line 15"/>
            <p:cNvSpPr>
              <a:spLocks noChangeShapeType="1"/>
            </p:cNvSpPr>
            <p:nvPr/>
          </p:nvSpPr>
          <p:spPr bwMode="auto">
            <a:xfrm>
              <a:off x="2002" y="1444"/>
              <a:ext cx="3560" cy="0"/>
            </a:xfrm>
            <a:prstGeom prst="line">
              <a:avLst/>
            </a:prstGeom>
            <a:noFill/>
            <a:ln w="381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16"/>
            <p:cNvSpPr>
              <a:spLocks noChangeShapeType="1"/>
            </p:cNvSpPr>
            <p:nvPr/>
          </p:nvSpPr>
          <p:spPr bwMode="auto">
            <a:xfrm>
              <a:off x="2125" y="560"/>
              <a:ext cx="0" cy="1648"/>
            </a:xfrm>
            <a:prstGeom prst="line">
              <a:avLst/>
            </a:prstGeom>
            <a:noFill/>
            <a:ln w="38100">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Text Box 17"/>
            <p:cNvSpPr txBox="1">
              <a:spLocks noChangeArrowheads="1"/>
            </p:cNvSpPr>
            <p:nvPr/>
          </p:nvSpPr>
          <p:spPr bwMode="auto">
            <a:xfrm>
              <a:off x="5440" y="1444"/>
              <a:ext cx="3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spcBef>
                  <a:spcPct val="50000"/>
                </a:spcBef>
              </a:pPr>
              <a:r>
                <a:rPr lang="en-US" altLang="vi-VN" sz="2400"/>
                <a:t>t</a:t>
              </a:r>
            </a:p>
          </p:txBody>
        </p:sp>
        <p:sp>
          <p:nvSpPr>
            <p:cNvPr id="20" name="Text Box 18"/>
            <p:cNvSpPr txBox="1">
              <a:spLocks noChangeArrowheads="1"/>
            </p:cNvSpPr>
            <p:nvPr/>
          </p:nvSpPr>
          <p:spPr bwMode="auto">
            <a:xfrm>
              <a:off x="1920" y="480"/>
              <a:ext cx="3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spcBef>
                  <a:spcPct val="50000"/>
                </a:spcBef>
              </a:pPr>
              <a:r>
                <a:rPr lang="en-US" altLang="vi-VN" sz="2400"/>
                <a:t>x</a:t>
              </a:r>
            </a:p>
          </p:txBody>
        </p:sp>
      </p:grpSp>
      <p:grpSp>
        <p:nvGrpSpPr>
          <p:cNvPr id="21" name="Group 19"/>
          <p:cNvGrpSpPr>
            <a:grpSpLocks/>
          </p:cNvGrpSpPr>
          <p:nvPr/>
        </p:nvGrpSpPr>
        <p:grpSpPr bwMode="auto">
          <a:xfrm>
            <a:off x="2011214" y="859136"/>
            <a:ext cx="4908550" cy="1905000"/>
            <a:chOff x="2212" y="761"/>
            <a:chExt cx="3092" cy="1200"/>
          </a:xfrm>
        </p:grpSpPr>
        <p:grpSp>
          <p:nvGrpSpPr>
            <p:cNvPr id="22" name="Group 20"/>
            <p:cNvGrpSpPr>
              <a:grpSpLocks/>
            </p:cNvGrpSpPr>
            <p:nvPr/>
          </p:nvGrpSpPr>
          <p:grpSpPr bwMode="auto">
            <a:xfrm>
              <a:off x="2212" y="769"/>
              <a:ext cx="1550" cy="1192"/>
              <a:chOff x="582" y="441"/>
              <a:chExt cx="1818" cy="1424"/>
            </a:xfrm>
          </p:grpSpPr>
          <p:sp>
            <p:nvSpPr>
              <p:cNvPr id="26" name="Freeform 21"/>
              <p:cNvSpPr>
                <a:spLocks/>
              </p:cNvSpPr>
              <p:nvPr/>
            </p:nvSpPr>
            <p:spPr bwMode="auto">
              <a:xfrm>
                <a:off x="582" y="457"/>
                <a:ext cx="912" cy="1408"/>
              </a:xfrm>
              <a:custGeom>
                <a:avLst/>
                <a:gdLst>
                  <a:gd name="T0" fmla="*/ 0 w 912"/>
                  <a:gd name="T1" fmla="*/ 839 h 1408"/>
                  <a:gd name="T2" fmla="*/ 95 w 912"/>
                  <a:gd name="T3" fmla="*/ 0 h 1408"/>
                  <a:gd name="T4" fmla="*/ 168 w 912"/>
                  <a:gd name="T5" fmla="*/ 476 h 1408"/>
                  <a:gd name="T6" fmla="*/ 204 w 912"/>
                  <a:gd name="T7" fmla="*/ 274 h 1408"/>
                  <a:gd name="T8" fmla="*/ 332 w 912"/>
                  <a:gd name="T9" fmla="*/ 969 h 1408"/>
                  <a:gd name="T10" fmla="*/ 479 w 912"/>
                  <a:gd name="T11" fmla="*/ 530 h 1408"/>
                  <a:gd name="T12" fmla="*/ 570 w 912"/>
                  <a:gd name="T13" fmla="*/ 604 h 1408"/>
                  <a:gd name="T14" fmla="*/ 643 w 912"/>
                  <a:gd name="T15" fmla="*/ 585 h 1408"/>
                  <a:gd name="T16" fmla="*/ 826 w 912"/>
                  <a:gd name="T17" fmla="*/ 1408 h 1408"/>
                  <a:gd name="T18" fmla="*/ 912 w 912"/>
                  <a:gd name="T19" fmla="*/ 791 h 14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12" h="1408">
                    <a:moveTo>
                      <a:pt x="0" y="839"/>
                    </a:moveTo>
                    <a:lnTo>
                      <a:pt x="95" y="0"/>
                    </a:lnTo>
                    <a:lnTo>
                      <a:pt x="168" y="476"/>
                    </a:lnTo>
                    <a:lnTo>
                      <a:pt x="204" y="274"/>
                    </a:lnTo>
                    <a:lnTo>
                      <a:pt x="332" y="969"/>
                    </a:lnTo>
                    <a:lnTo>
                      <a:pt x="479" y="530"/>
                    </a:lnTo>
                    <a:lnTo>
                      <a:pt x="570" y="604"/>
                    </a:lnTo>
                    <a:lnTo>
                      <a:pt x="643" y="585"/>
                    </a:lnTo>
                    <a:lnTo>
                      <a:pt x="826" y="1408"/>
                    </a:lnTo>
                    <a:lnTo>
                      <a:pt x="912" y="791"/>
                    </a:lnTo>
                  </a:path>
                </a:pathLst>
              </a:custGeom>
              <a:noFill/>
              <a:ln w="28575"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22"/>
              <p:cNvSpPr>
                <a:spLocks/>
              </p:cNvSpPr>
              <p:nvPr/>
            </p:nvSpPr>
            <p:spPr bwMode="auto">
              <a:xfrm>
                <a:off x="1488" y="441"/>
                <a:ext cx="912" cy="1408"/>
              </a:xfrm>
              <a:custGeom>
                <a:avLst/>
                <a:gdLst>
                  <a:gd name="T0" fmla="*/ 0 w 912"/>
                  <a:gd name="T1" fmla="*/ 839 h 1408"/>
                  <a:gd name="T2" fmla="*/ 95 w 912"/>
                  <a:gd name="T3" fmla="*/ 0 h 1408"/>
                  <a:gd name="T4" fmla="*/ 168 w 912"/>
                  <a:gd name="T5" fmla="*/ 476 h 1408"/>
                  <a:gd name="T6" fmla="*/ 204 w 912"/>
                  <a:gd name="T7" fmla="*/ 274 h 1408"/>
                  <a:gd name="T8" fmla="*/ 332 w 912"/>
                  <a:gd name="T9" fmla="*/ 969 h 1408"/>
                  <a:gd name="T10" fmla="*/ 479 w 912"/>
                  <a:gd name="T11" fmla="*/ 530 h 1408"/>
                  <a:gd name="T12" fmla="*/ 570 w 912"/>
                  <a:gd name="T13" fmla="*/ 604 h 1408"/>
                  <a:gd name="T14" fmla="*/ 643 w 912"/>
                  <a:gd name="T15" fmla="*/ 585 h 1408"/>
                  <a:gd name="T16" fmla="*/ 826 w 912"/>
                  <a:gd name="T17" fmla="*/ 1408 h 1408"/>
                  <a:gd name="T18" fmla="*/ 912 w 912"/>
                  <a:gd name="T19" fmla="*/ 791 h 14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12" h="1408">
                    <a:moveTo>
                      <a:pt x="0" y="839"/>
                    </a:moveTo>
                    <a:lnTo>
                      <a:pt x="95" y="0"/>
                    </a:lnTo>
                    <a:lnTo>
                      <a:pt x="168" y="476"/>
                    </a:lnTo>
                    <a:lnTo>
                      <a:pt x="204" y="274"/>
                    </a:lnTo>
                    <a:lnTo>
                      <a:pt x="332" y="969"/>
                    </a:lnTo>
                    <a:lnTo>
                      <a:pt x="479" y="530"/>
                    </a:lnTo>
                    <a:lnTo>
                      <a:pt x="570" y="604"/>
                    </a:lnTo>
                    <a:lnTo>
                      <a:pt x="643" y="585"/>
                    </a:lnTo>
                    <a:lnTo>
                      <a:pt x="826" y="1408"/>
                    </a:lnTo>
                    <a:lnTo>
                      <a:pt x="912" y="791"/>
                    </a:lnTo>
                  </a:path>
                </a:pathLst>
              </a:custGeom>
              <a:noFill/>
              <a:ln w="28575"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3" name="Group 23"/>
            <p:cNvGrpSpPr>
              <a:grpSpLocks/>
            </p:cNvGrpSpPr>
            <p:nvPr/>
          </p:nvGrpSpPr>
          <p:grpSpPr bwMode="auto">
            <a:xfrm>
              <a:off x="3754" y="761"/>
              <a:ext cx="1550" cy="1192"/>
              <a:chOff x="582" y="441"/>
              <a:chExt cx="1818" cy="1424"/>
            </a:xfrm>
          </p:grpSpPr>
          <p:sp>
            <p:nvSpPr>
              <p:cNvPr id="24" name="Freeform 24"/>
              <p:cNvSpPr>
                <a:spLocks/>
              </p:cNvSpPr>
              <p:nvPr/>
            </p:nvSpPr>
            <p:spPr bwMode="auto">
              <a:xfrm>
                <a:off x="582" y="457"/>
                <a:ext cx="912" cy="1408"/>
              </a:xfrm>
              <a:custGeom>
                <a:avLst/>
                <a:gdLst>
                  <a:gd name="T0" fmla="*/ 0 w 912"/>
                  <a:gd name="T1" fmla="*/ 839 h 1408"/>
                  <a:gd name="T2" fmla="*/ 95 w 912"/>
                  <a:gd name="T3" fmla="*/ 0 h 1408"/>
                  <a:gd name="T4" fmla="*/ 168 w 912"/>
                  <a:gd name="T5" fmla="*/ 476 h 1408"/>
                  <a:gd name="T6" fmla="*/ 204 w 912"/>
                  <a:gd name="T7" fmla="*/ 274 h 1408"/>
                  <a:gd name="T8" fmla="*/ 332 w 912"/>
                  <a:gd name="T9" fmla="*/ 969 h 1408"/>
                  <a:gd name="T10" fmla="*/ 479 w 912"/>
                  <a:gd name="T11" fmla="*/ 530 h 1408"/>
                  <a:gd name="T12" fmla="*/ 570 w 912"/>
                  <a:gd name="T13" fmla="*/ 604 h 1408"/>
                  <a:gd name="T14" fmla="*/ 643 w 912"/>
                  <a:gd name="T15" fmla="*/ 585 h 1408"/>
                  <a:gd name="T16" fmla="*/ 826 w 912"/>
                  <a:gd name="T17" fmla="*/ 1408 h 1408"/>
                  <a:gd name="T18" fmla="*/ 912 w 912"/>
                  <a:gd name="T19" fmla="*/ 791 h 14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12" h="1408">
                    <a:moveTo>
                      <a:pt x="0" y="839"/>
                    </a:moveTo>
                    <a:lnTo>
                      <a:pt x="95" y="0"/>
                    </a:lnTo>
                    <a:lnTo>
                      <a:pt x="168" y="476"/>
                    </a:lnTo>
                    <a:lnTo>
                      <a:pt x="204" y="274"/>
                    </a:lnTo>
                    <a:lnTo>
                      <a:pt x="332" y="969"/>
                    </a:lnTo>
                    <a:lnTo>
                      <a:pt x="479" y="530"/>
                    </a:lnTo>
                    <a:lnTo>
                      <a:pt x="570" y="604"/>
                    </a:lnTo>
                    <a:lnTo>
                      <a:pt x="643" y="585"/>
                    </a:lnTo>
                    <a:lnTo>
                      <a:pt x="826" y="1408"/>
                    </a:lnTo>
                    <a:lnTo>
                      <a:pt x="912" y="791"/>
                    </a:lnTo>
                  </a:path>
                </a:pathLst>
              </a:custGeom>
              <a:noFill/>
              <a:ln w="28575"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25"/>
              <p:cNvSpPr>
                <a:spLocks/>
              </p:cNvSpPr>
              <p:nvPr/>
            </p:nvSpPr>
            <p:spPr bwMode="auto">
              <a:xfrm>
                <a:off x="1488" y="441"/>
                <a:ext cx="912" cy="1408"/>
              </a:xfrm>
              <a:custGeom>
                <a:avLst/>
                <a:gdLst>
                  <a:gd name="T0" fmla="*/ 0 w 912"/>
                  <a:gd name="T1" fmla="*/ 839 h 1408"/>
                  <a:gd name="T2" fmla="*/ 95 w 912"/>
                  <a:gd name="T3" fmla="*/ 0 h 1408"/>
                  <a:gd name="T4" fmla="*/ 168 w 912"/>
                  <a:gd name="T5" fmla="*/ 476 h 1408"/>
                  <a:gd name="T6" fmla="*/ 204 w 912"/>
                  <a:gd name="T7" fmla="*/ 274 h 1408"/>
                  <a:gd name="T8" fmla="*/ 332 w 912"/>
                  <a:gd name="T9" fmla="*/ 969 h 1408"/>
                  <a:gd name="T10" fmla="*/ 479 w 912"/>
                  <a:gd name="T11" fmla="*/ 530 h 1408"/>
                  <a:gd name="T12" fmla="*/ 570 w 912"/>
                  <a:gd name="T13" fmla="*/ 604 h 1408"/>
                  <a:gd name="T14" fmla="*/ 643 w 912"/>
                  <a:gd name="T15" fmla="*/ 585 h 1408"/>
                  <a:gd name="T16" fmla="*/ 826 w 912"/>
                  <a:gd name="T17" fmla="*/ 1408 h 1408"/>
                  <a:gd name="T18" fmla="*/ 912 w 912"/>
                  <a:gd name="T19" fmla="*/ 791 h 14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12" h="1408">
                    <a:moveTo>
                      <a:pt x="0" y="839"/>
                    </a:moveTo>
                    <a:lnTo>
                      <a:pt x="95" y="0"/>
                    </a:lnTo>
                    <a:lnTo>
                      <a:pt x="168" y="476"/>
                    </a:lnTo>
                    <a:lnTo>
                      <a:pt x="204" y="274"/>
                    </a:lnTo>
                    <a:lnTo>
                      <a:pt x="332" y="969"/>
                    </a:lnTo>
                    <a:lnTo>
                      <a:pt x="479" y="530"/>
                    </a:lnTo>
                    <a:lnTo>
                      <a:pt x="570" y="604"/>
                    </a:lnTo>
                    <a:lnTo>
                      <a:pt x="643" y="585"/>
                    </a:lnTo>
                    <a:lnTo>
                      <a:pt x="826" y="1408"/>
                    </a:lnTo>
                    <a:lnTo>
                      <a:pt x="912" y="791"/>
                    </a:lnTo>
                  </a:path>
                </a:pathLst>
              </a:custGeom>
              <a:noFill/>
              <a:ln w="28575"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8" name="Text Box 26"/>
          <p:cNvSpPr txBox="1">
            <a:spLocks noChangeArrowheads="1"/>
          </p:cNvSpPr>
          <p:nvPr/>
        </p:nvSpPr>
        <p:spPr bwMode="auto">
          <a:xfrm>
            <a:off x="2309664" y="5899448"/>
            <a:ext cx="5029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spcBef>
                <a:spcPct val="50000"/>
              </a:spcBef>
            </a:pPr>
            <a:r>
              <a:rPr lang="en-US" altLang="vi-VN" sz="2000" b="1" i="1">
                <a:solidFill>
                  <a:srgbClr val="008000"/>
                </a:solidFill>
              </a:rPr>
              <a:t>Đồ thị dao động âm của kèn sacxô</a:t>
            </a:r>
          </a:p>
        </p:txBody>
      </p:sp>
      <p:sp>
        <p:nvSpPr>
          <p:cNvPr id="29" name="Text Box 27"/>
          <p:cNvSpPr txBox="1">
            <a:spLocks noChangeArrowheads="1"/>
          </p:cNvSpPr>
          <p:nvPr/>
        </p:nvSpPr>
        <p:spPr bwMode="auto">
          <a:xfrm>
            <a:off x="2309664" y="260648"/>
            <a:ext cx="3733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spcBef>
                <a:spcPct val="50000"/>
              </a:spcBef>
            </a:pPr>
            <a:r>
              <a:rPr lang="en-US" altLang="vi-VN" sz="2000" b="1" i="1">
                <a:solidFill>
                  <a:srgbClr val="008000"/>
                </a:solidFill>
              </a:rPr>
              <a:t>Đồ thị dao động âm của sáo</a:t>
            </a:r>
          </a:p>
        </p:txBody>
      </p:sp>
      <p:sp>
        <p:nvSpPr>
          <p:cNvPr id="30" name="Line 30"/>
          <p:cNvSpPr>
            <a:spLocks noChangeShapeType="1"/>
          </p:cNvSpPr>
          <p:nvPr/>
        </p:nvSpPr>
        <p:spPr bwMode="auto">
          <a:xfrm>
            <a:off x="2019152" y="1937048"/>
            <a:ext cx="0" cy="2895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Line 31"/>
          <p:cNvSpPr>
            <a:spLocks noChangeShapeType="1"/>
          </p:cNvSpPr>
          <p:nvPr/>
        </p:nvSpPr>
        <p:spPr bwMode="auto">
          <a:xfrm>
            <a:off x="3252639" y="1937048"/>
            <a:ext cx="0" cy="2895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Line 32"/>
          <p:cNvSpPr>
            <a:spLocks noChangeShapeType="1"/>
          </p:cNvSpPr>
          <p:nvPr/>
        </p:nvSpPr>
        <p:spPr bwMode="auto">
          <a:xfrm>
            <a:off x="4471839" y="1956098"/>
            <a:ext cx="0" cy="2895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Line 33"/>
          <p:cNvSpPr>
            <a:spLocks noChangeShapeType="1"/>
          </p:cNvSpPr>
          <p:nvPr/>
        </p:nvSpPr>
        <p:spPr bwMode="auto">
          <a:xfrm>
            <a:off x="5691039" y="1970386"/>
            <a:ext cx="0" cy="28956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662704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0"/>
                                        <p:tgtEl>
                                          <p:spTgt spid="21"/>
                                        </p:tgtEl>
                                      </p:cBhvr>
                                    </p:animEffect>
                                  </p:childTnLst>
                                </p:cTn>
                              </p:par>
                            </p:childTnLst>
                          </p:cTn>
                        </p:par>
                        <p:par>
                          <p:cTn id="8" fill="hold">
                            <p:stCondLst>
                              <p:cond delay="5000"/>
                            </p:stCondLst>
                            <p:childTnLst>
                              <p:par>
                                <p:cTn id="9" presetID="53"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5500"/>
                            </p:stCondLst>
                            <p:childTnLst>
                              <p:par>
                                <p:cTn id="15" presetID="53" presetClass="entr" presetSubtype="0" fill="hold" grpId="0"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5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0"/>
                                        </p:tgtEl>
                                        <p:attrNameLst>
                                          <p:attrName>style.visibility</p:attrName>
                                        </p:attrNameLst>
                                      </p:cBhvr>
                                      <p:to>
                                        <p:strVal val="visible"/>
                                      </p:to>
                                    </p:set>
                                    <p:anim calcmode="lin" valueType="num">
                                      <p:cBhvr>
                                        <p:cTn id="29" dur="500" fill="hold"/>
                                        <p:tgtEl>
                                          <p:spTgt spid="30"/>
                                        </p:tgtEl>
                                        <p:attrNameLst>
                                          <p:attrName>ppt_w</p:attrName>
                                        </p:attrNameLst>
                                      </p:cBhvr>
                                      <p:tavLst>
                                        <p:tav tm="0">
                                          <p:val>
                                            <p:fltVal val="0"/>
                                          </p:val>
                                        </p:tav>
                                        <p:tav tm="100000">
                                          <p:val>
                                            <p:strVal val="#ppt_w"/>
                                          </p:val>
                                        </p:tav>
                                      </p:tavLst>
                                    </p:anim>
                                    <p:anim calcmode="lin" valueType="num">
                                      <p:cBhvr>
                                        <p:cTn id="30" dur="500" fill="hold"/>
                                        <p:tgtEl>
                                          <p:spTgt spid="30"/>
                                        </p:tgtEl>
                                        <p:attrNameLst>
                                          <p:attrName>ppt_h</p:attrName>
                                        </p:attrNameLst>
                                      </p:cBhvr>
                                      <p:tavLst>
                                        <p:tav tm="0">
                                          <p:val>
                                            <p:fltVal val="0"/>
                                          </p:val>
                                        </p:tav>
                                        <p:tav tm="100000">
                                          <p:val>
                                            <p:strVal val="#ppt_h"/>
                                          </p:val>
                                        </p:tav>
                                      </p:tavLst>
                                    </p:anim>
                                    <p:animEffect transition="in" filter="fade">
                                      <p:cBhvr>
                                        <p:cTn id="31" dur="500"/>
                                        <p:tgtEl>
                                          <p:spTgt spid="30"/>
                                        </p:tgtEl>
                                      </p:cBhvr>
                                    </p:animEffect>
                                  </p:childTnLst>
                                </p:cTn>
                              </p:par>
                              <p:par>
                                <p:cTn id="32" presetID="53"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p:cTn id="34" dur="500" fill="hold"/>
                                        <p:tgtEl>
                                          <p:spTgt spid="31"/>
                                        </p:tgtEl>
                                        <p:attrNameLst>
                                          <p:attrName>ppt_w</p:attrName>
                                        </p:attrNameLst>
                                      </p:cBhvr>
                                      <p:tavLst>
                                        <p:tav tm="0">
                                          <p:val>
                                            <p:fltVal val="0"/>
                                          </p:val>
                                        </p:tav>
                                        <p:tav tm="100000">
                                          <p:val>
                                            <p:strVal val="#ppt_w"/>
                                          </p:val>
                                        </p:tav>
                                      </p:tavLst>
                                    </p:anim>
                                    <p:anim calcmode="lin" valueType="num">
                                      <p:cBhvr>
                                        <p:cTn id="35" dur="500" fill="hold"/>
                                        <p:tgtEl>
                                          <p:spTgt spid="31"/>
                                        </p:tgtEl>
                                        <p:attrNameLst>
                                          <p:attrName>ppt_h</p:attrName>
                                        </p:attrNameLst>
                                      </p:cBhvr>
                                      <p:tavLst>
                                        <p:tav tm="0">
                                          <p:val>
                                            <p:fltVal val="0"/>
                                          </p:val>
                                        </p:tav>
                                        <p:tav tm="100000">
                                          <p:val>
                                            <p:strVal val="#ppt_h"/>
                                          </p:val>
                                        </p:tav>
                                      </p:tavLst>
                                    </p:anim>
                                    <p:animEffect transition="in" filter="fade">
                                      <p:cBhvr>
                                        <p:cTn id="36" dur="500"/>
                                        <p:tgtEl>
                                          <p:spTgt spid="31"/>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par>
                                <p:cTn id="42" presetID="53" presetClass="entr" presetSubtype="0"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anim calcmode="lin" valueType="num">
                                      <p:cBhvr>
                                        <p:cTn id="44" dur="500" fill="hold"/>
                                        <p:tgtEl>
                                          <p:spTgt spid="33"/>
                                        </p:tgtEl>
                                        <p:attrNameLst>
                                          <p:attrName>ppt_w</p:attrName>
                                        </p:attrNameLst>
                                      </p:cBhvr>
                                      <p:tavLst>
                                        <p:tav tm="0">
                                          <p:val>
                                            <p:fltVal val="0"/>
                                          </p:val>
                                        </p:tav>
                                        <p:tav tm="100000">
                                          <p:val>
                                            <p:strVal val="#ppt_w"/>
                                          </p:val>
                                        </p:tav>
                                      </p:tavLst>
                                    </p:anim>
                                    <p:anim calcmode="lin" valueType="num">
                                      <p:cBhvr>
                                        <p:cTn id="45" dur="500" fill="hold"/>
                                        <p:tgtEl>
                                          <p:spTgt spid="33"/>
                                        </p:tgtEl>
                                        <p:attrNameLst>
                                          <p:attrName>ppt_h</p:attrName>
                                        </p:attrNameLst>
                                      </p:cBhvr>
                                      <p:tavLst>
                                        <p:tav tm="0">
                                          <p:val>
                                            <p:fltVal val="0"/>
                                          </p:val>
                                        </p:tav>
                                        <p:tav tm="100000">
                                          <p:val>
                                            <p:strVal val="#ppt_h"/>
                                          </p:val>
                                        </p:tav>
                                      </p:tavLst>
                                    </p:anim>
                                    <p:animEffect transition="in" filter="fade">
                                      <p:cBhvr>
                                        <p:cTn id="4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0" grpId="0" animBg="1"/>
      <p:bldP spid="31" grpId="0" animBg="1"/>
      <p:bldP spid="32" grpId="0" animBg="1"/>
      <p:bldP spid="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8705" y="297522"/>
            <a:ext cx="7488832" cy="830997"/>
          </a:xfrm>
          <a:prstGeom prst="rect">
            <a:avLst/>
          </a:prstGeom>
          <a:noFill/>
        </p:spPr>
        <p:txBody>
          <a:bodyPr wrap="square" rtlCol="0">
            <a:spAutoFit/>
          </a:bodyPr>
          <a:lstStyle/>
          <a:p>
            <a:pPr algn="ctr">
              <a:defRPr/>
            </a:pPr>
            <a:r>
              <a:rPr lang="en-US" altLang="vi-VN" sz="2400" b="1">
                <a:solidFill>
                  <a:srgbClr val="CC0000"/>
                </a:solidFill>
                <a:effectLst>
                  <a:outerShdw blurRad="38100" dist="38100" dir="2700000" algn="tl">
                    <a:srgbClr val="C0C0C0"/>
                  </a:outerShdw>
                </a:effectLst>
                <a:latin typeface="Times New Roman" panose="02020603050405020304" pitchFamily="18" charset="0"/>
              </a:rPr>
              <a:t>ĐẶC TRƯNG </a:t>
            </a:r>
            <a:r>
              <a:rPr lang="en-US" altLang="vi-VN" sz="2400" b="1" smtClean="0">
                <a:solidFill>
                  <a:srgbClr val="CC0000"/>
                </a:solidFill>
                <a:effectLst>
                  <a:outerShdw blurRad="38100" dist="38100" dir="2700000" algn="tl">
                    <a:srgbClr val="C0C0C0"/>
                  </a:outerShdw>
                </a:effectLst>
                <a:latin typeface="Times New Roman" panose="02020603050405020304" pitchFamily="18" charset="0"/>
              </a:rPr>
              <a:t> SINH </a:t>
            </a:r>
            <a:r>
              <a:rPr lang="en-US" altLang="vi-VN" sz="2400" b="1">
                <a:solidFill>
                  <a:srgbClr val="CC0000"/>
                </a:solidFill>
                <a:effectLst>
                  <a:outerShdw blurRad="38100" dist="38100" dir="2700000" algn="tl">
                    <a:srgbClr val="C0C0C0"/>
                  </a:outerShdw>
                </a:effectLst>
                <a:latin typeface="Times New Roman" panose="02020603050405020304" pitchFamily="18" charset="0"/>
              </a:rPr>
              <a:t>LÍ  CỦA ÂM</a:t>
            </a:r>
          </a:p>
          <a:p>
            <a:endParaRPr lang="en-US" sz="2400"/>
          </a:p>
        </p:txBody>
      </p:sp>
      <p:sp>
        <p:nvSpPr>
          <p:cNvPr id="3" name="Text Box 3"/>
          <p:cNvSpPr txBox="1">
            <a:spLocks noChangeArrowheads="1"/>
          </p:cNvSpPr>
          <p:nvPr/>
        </p:nvSpPr>
        <p:spPr bwMode="auto">
          <a:xfrm>
            <a:off x="641834" y="740551"/>
            <a:ext cx="7019925" cy="461665"/>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76200">
                <a:solidFill>
                  <a:srgbClr val="FF9900"/>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spcBef>
                <a:spcPct val="50000"/>
              </a:spcBef>
            </a:pPr>
            <a:r>
              <a:rPr lang="en-US" sz="2400" b="1" smtClean="0">
                <a:solidFill>
                  <a:srgbClr val="002060"/>
                </a:solidFill>
                <a:latin typeface="Times New Roman" pitchFamily="18" charset="0"/>
                <a:cs typeface="Times New Roman" pitchFamily="18" charset="0"/>
              </a:rPr>
              <a:t>1. ĐỘ </a:t>
            </a:r>
            <a:r>
              <a:rPr lang="en-US" sz="2400" b="1">
                <a:solidFill>
                  <a:srgbClr val="002060"/>
                </a:solidFill>
                <a:latin typeface="Times New Roman" pitchFamily="18" charset="0"/>
                <a:cs typeface="Times New Roman" pitchFamily="18" charset="0"/>
              </a:rPr>
              <a:t>CAO</a:t>
            </a:r>
          </a:p>
        </p:txBody>
      </p:sp>
      <p:sp>
        <p:nvSpPr>
          <p:cNvPr id="4" name="Text Box 5"/>
          <p:cNvSpPr txBox="1">
            <a:spLocks noChangeArrowheads="1"/>
          </p:cNvSpPr>
          <p:nvPr/>
        </p:nvSpPr>
        <p:spPr bwMode="auto">
          <a:xfrm>
            <a:off x="852489" y="1145767"/>
            <a:ext cx="7812708" cy="830997"/>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76200">
                <a:solidFill>
                  <a:srgbClr val="FF9900"/>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spcBef>
                <a:spcPct val="50000"/>
              </a:spcBef>
            </a:pPr>
            <a:r>
              <a:rPr lang="en-US" sz="2400">
                <a:solidFill>
                  <a:srgbClr val="002060"/>
                </a:solidFill>
                <a:latin typeface="Times New Roman" pitchFamily="18" charset="0"/>
                <a:cs typeface="Times New Roman" pitchFamily="18" charset="0"/>
              </a:rPr>
              <a:t>Độ cao của âm là một đặc trưng sinh lí của âm gắn với tần số âm.</a:t>
            </a:r>
          </a:p>
        </p:txBody>
      </p:sp>
      <p:sp>
        <p:nvSpPr>
          <p:cNvPr id="5" name="Text Box 14"/>
          <p:cNvSpPr txBox="1">
            <a:spLocks noChangeArrowheads="1"/>
          </p:cNvSpPr>
          <p:nvPr/>
        </p:nvSpPr>
        <p:spPr bwMode="auto">
          <a:xfrm>
            <a:off x="791740" y="1976764"/>
            <a:ext cx="7812708" cy="830997"/>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76200">
                <a:solidFill>
                  <a:srgbClr val="FF9900"/>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spcBef>
                <a:spcPct val="50000"/>
              </a:spcBef>
            </a:pPr>
            <a:r>
              <a:rPr lang="en-US" sz="2400">
                <a:solidFill>
                  <a:srgbClr val="002060"/>
                </a:solidFill>
                <a:latin typeface="Times New Roman" pitchFamily="18" charset="0"/>
                <a:cs typeface="Times New Roman" pitchFamily="18" charset="0"/>
              </a:rPr>
              <a:t>Âm có tần số càng lớn thì nghe càng cao; âm có tần số càng nhỏ thì nghe càng trầm.</a:t>
            </a:r>
          </a:p>
        </p:txBody>
      </p:sp>
      <p:sp>
        <p:nvSpPr>
          <p:cNvPr id="6" name="Text Box 2"/>
          <p:cNvSpPr txBox="1">
            <a:spLocks noChangeArrowheads="1"/>
          </p:cNvSpPr>
          <p:nvPr/>
        </p:nvSpPr>
        <p:spPr bwMode="auto">
          <a:xfrm>
            <a:off x="765790" y="2875622"/>
            <a:ext cx="7380287" cy="461665"/>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76200">
                <a:solidFill>
                  <a:srgbClr val="FF9900"/>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spcBef>
                <a:spcPct val="50000"/>
              </a:spcBef>
            </a:pPr>
            <a:r>
              <a:rPr lang="en-US" sz="2400" b="1" smtClean="0">
                <a:solidFill>
                  <a:srgbClr val="002060"/>
                </a:solidFill>
                <a:latin typeface="Times New Roman" pitchFamily="18" charset="0"/>
                <a:cs typeface="Times New Roman" pitchFamily="18" charset="0"/>
              </a:rPr>
              <a:t>2. ĐỘ </a:t>
            </a:r>
            <a:r>
              <a:rPr lang="en-US" sz="2400" b="1">
                <a:solidFill>
                  <a:srgbClr val="002060"/>
                </a:solidFill>
                <a:latin typeface="Times New Roman" pitchFamily="18" charset="0"/>
                <a:cs typeface="Times New Roman" pitchFamily="18" charset="0"/>
              </a:rPr>
              <a:t>TO</a:t>
            </a:r>
          </a:p>
        </p:txBody>
      </p:sp>
      <p:sp>
        <p:nvSpPr>
          <p:cNvPr id="7" name="Text Box 8"/>
          <p:cNvSpPr txBox="1">
            <a:spLocks noChangeArrowheads="1"/>
          </p:cNvSpPr>
          <p:nvPr/>
        </p:nvSpPr>
        <p:spPr bwMode="auto">
          <a:xfrm>
            <a:off x="874131" y="3385847"/>
            <a:ext cx="7802323" cy="834923"/>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76200">
                <a:solidFill>
                  <a:srgbClr val="FF9900"/>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spcBef>
                <a:spcPct val="50000"/>
              </a:spcBef>
            </a:pPr>
            <a:r>
              <a:rPr lang="en-US" sz="2400">
                <a:solidFill>
                  <a:srgbClr val="002060"/>
                </a:solidFill>
                <a:latin typeface="Times New Roman" pitchFamily="18" charset="0"/>
                <a:cs typeface="Times New Roman" pitchFamily="18" charset="0"/>
              </a:rPr>
              <a:t>   Độ to chỉ là một khái niệm nói về đặc trưng sinh lí của âm gắn liền với đặc trưng vật lí mức cường độ âm.</a:t>
            </a:r>
            <a:endParaRPr lang="el-GR" sz="2400">
              <a:solidFill>
                <a:srgbClr val="002060"/>
              </a:solidFill>
              <a:latin typeface="Times New Roman" pitchFamily="18" charset="0"/>
              <a:cs typeface="Times New Roman" pitchFamily="18" charset="0"/>
            </a:endParaRPr>
          </a:p>
        </p:txBody>
      </p:sp>
      <p:sp>
        <p:nvSpPr>
          <p:cNvPr id="8" name="Text Box 56"/>
          <p:cNvSpPr txBox="1">
            <a:spLocks noChangeArrowheads="1"/>
          </p:cNvSpPr>
          <p:nvPr/>
        </p:nvSpPr>
        <p:spPr bwMode="auto">
          <a:xfrm>
            <a:off x="842982" y="4248847"/>
            <a:ext cx="7833473" cy="830997"/>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76200">
                <a:solidFill>
                  <a:srgbClr val="FF9900"/>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spcBef>
                <a:spcPct val="50000"/>
              </a:spcBef>
            </a:pPr>
            <a:r>
              <a:rPr lang="en-US" sz="2400">
                <a:solidFill>
                  <a:srgbClr val="002060"/>
                </a:solidFill>
                <a:latin typeface="Times New Roman" pitchFamily="18" charset="0"/>
                <a:cs typeface="Times New Roman" pitchFamily="18" charset="0"/>
              </a:rPr>
              <a:t> </a:t>
            </a:r>
            <a:r>
              <a:rPr lang="en-US" sz="2400" smtClean="0">
                <a:solidFill>
                  <a:srgbClr val="002060"/>
                </a:solidFill>
                <a:latin typeface="Times New Roman" pitchFamily="18" charset="0"/>
                <a:cs typeface="Times New Roman" pitchFamily="18" charset="0"/>
              </a:rPr>
              <a:t> Cảm </a:t>
            </a:r>
            <a:r>
              <a:rPr lang="en-US" sz="2400">
                <a:solidFill>
                  <a:srgbClr val="002060"/>
                </a:solidFill>
                <a:latin typeface="Times New Roman" pitchFamily="18" charset="0"/>
                <a:cs typeface="Times New Roman" pitchFamily="18" charset="0"/>
              </a:rPr>
              <a:t>giác nghe âm “to” hay “nhỏ” không những phụ thuộc vào cường độ âm mà còn phụ thuộc vào tần số của âm.</a:t>
            </a:r>
            <a:endParaRPr lang="el-GR" sz="2400">
              <a:solidFill>
                <a:srgbClr val="002060"/>
              </a:solidFill>
              <a:latin typeface="Times New Roman" pitchFamily="18" charset="0"/>
              <a:cs typeface="Times New Roman" pitchFamily="18" charset="0"/>
            </a:endParaRPr>
          </a:p>
        </p:txBody>
      </p:sp>
      <p:sp>
        <p:nvSpPr>
          <p:cNvPr id="9" name="Text Box 2"/>
          <p:cNvSpPr txBox="1">
            <a:spLocks noChangeArrowheads="1"/>
          </p:cNvSpPr>
          <p:nvPr/>
        </p:nvSpPr>
        <p:spPr bwMode="auto">
          <a:xfrm>
            <a:off x="646139" y="5077220"/>
            <a:ext cx="6402387" cy="461665"/>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76200">
                <a:solidFill>
                  <a:srgbClr val="FF9900"/>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spcBef>
                <a:spcPct val="50000"/>
              </a:spcBef>
            </a:pPr>
            <a:r>
              <a:rPr lang="en-US" sz="2400" b="1" smtClean="0">
                <a:solidFill>
                  <a:srgbClr val="002060"/>
                </a:solidFill>
                <a:latin typeface="VNI-Times" pitchFamily="2" charset="0"/>
              </a:rPr>
              <a:t>3. </a:t>
            </a:r>
            <a:r>
              <a:rPr lang="en-US" sz="2400" b="1" smtClean="0">
                <a:solidFill>
                  <a:srgbClr val="002060"/>
                </a:solidFill>
                <a:latin typeface="Times New Roman" pitchFamily="18" charset="0"/>
              </a:rPr>
              <a:t>ÂM </a:t>
            </a:r>
            <a:r>
              <a:rPr lang="en-US" sz="2400" b="1">
                <a:solidFill>
                  <a:srgbClr val="002060"/>
                </a:solidFill>
                <a:latin typeface="Times New Roman" pitchFamily="18" charset="0"/>
              </a:rPr>
              <a:t>SẮC</a:t>
            </a:r>
            <a:endParaRPr lang="en-US" sz="2400" b="1">
              <a:solidFill>
                <a:srgbClr val="002060"/>
              </a:solidFill>
              <a:latin typeface="VNI-Times" pitchFamily="2" charset="0"/>
            </a:endParaRPr>
          </a:p>
        </p:txBody>
      </p:sp>
      <p:sp>
        <p:nvSpPr>
          <p:cNvPr id="10" name="Text Box 3">
            <a:hlinkClick r:id="rId2" action="ppaction://hlinkfile"/>
          </p:cNvPr>
          <p:cNvSpPr txBox="1">
            <a:spLocks noChangeArrowheads="1"/>
          </p:cNvSpPr>
          <p:nvPr/>
        </p:nvSpPr>
        <p:spPr bwMode="auto">
          <a:xfrm>
            <a:off x="765790" y="5540725"/>
            <a:ext cx="7910664" cy="1200329"/>
          </a:xfrm>
          <a:prstGeom prst="rect">
            <a:avLst/>
          </a:prstGeom>
          <a:noFill/>
          <a:ln>
            <a:noFill/>
          </a:ln>
          <a:effectLst/>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76200">
                <a:solidFill>
                  <a:srgbClr val="FF9900"/>
                </a:solidFill>
                <a:miter lim="800000"/>
                <a:headEnd type="none" w="sm" len="sm"/>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spcBef>
                <a:spcPct val="50000"/>
              </a:spcBef>
            </a:pPr>
            <a:r>
              <a:rPr lang="en-US" sz="2400">
                <a:solidFill>
                  <a:srgbClr val="002060"/>
                </a:solidFill>
                <a:latin typeface="Times New Roman" pitchFamily="18" charset="0"/>
              </a:rPr>
              <a:t>   Âm sắc là một đặc trưng sinh lí của âm, giúp ta phân biệt âm do các nguồn âm khác nhau phát ra. Âm sắc có liên quan mật thiết với đồ thị dao động âm</a:t>
            </a:r>
            <a:r>
              <a:rPr lang="en-US" sz="2400">
                <a:solidFill>
                  <a:srgbClr val="002060"/>
                </a:solidFill>
                <a:latin typeface="Times New Roman" pitchFamily="18" charset="0"/>
                <a:cs typeface="Times New Roman" pitchFamily="18" charset="0"/>
              </a:rPr>
              <a:t>.</a:t>
            </a:r>
            <a:endParaRPr lang="el-GR" sz="240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Tro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244" y="1412776"/>
            <a:ext cx="4074501" cy="2518268"/>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9"/>
          <p:cNvSpPr txBox="1">
            <a:spLocks noChangeArrowheads="1"/>
          </p:cNvSpPr>
          <p:nvPr/>
        </p:nvSpPr>
        <p:spPr bwMode="auto">
          <a:xfrm>
            <a:off x="1043608" y="4190564"/>
            <a:ext cx="21076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800">
                <a:latin typeface="Times New Roman" pitchFamily="18" charset="0"/>
              </a:rPr>
              <a:t>           Trống        </a:t>
            </a:r>
            <a:r>
              <a:rPr lang="en-US"/>
              <a:t>                                             </a:t>
            </a:r>
          </a:p>
        </p:txBody>
      </p:sp>
      <p:pic>
        <p:nvPicPr>
          <p:cNvPr id="4" name="Picture 10" descr="Dan ba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2065" y="1422301"/>
            <a:ext cx="3686454" cy="2510184"/>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12"/>
          <p:cNvSpPr txBox="1">
            <a:spLocks noChangeArrowheads="1"/>
          </p:cNvSpPr>
          <p:nvPr/>
        </p:nvSpPr>
        <p:spPr bwMode="auto">
          <a:xfrm>
            <a:off x="6012160" y="4190564"/>
            <a:ext cx="215904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800">
                <a:latin typeface="Times New Roman" pitchFamily="18" charset="0"/>
              </a:rPr>
              <a:t>       Đàn bầu</a:t>
            </a:r>
            <a:r>
              <a:rPr lang="en-US"/>
              <a:t>                                                    </a:t>
            </a:r>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
          <p:cNvSpPr txBox="1">
            <a:spLocks noChangeArrowheads="1"/>
          </p:cNvSpPr>
          <p:nvPr/>
        </p:nvSpPr>
        <p:spPr bwMode="auto">
          <a:xfrm>
            <a:off x="668000" y="2660010"/>
            <a:ext cx="4552072" cy="92455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solidFill>
                  <a:srgbClr val="D6009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09600" indent="-609600" algn="l">
              <a:lnSpc>
                <a:spcPct val="150000"/>
              </a:lnSpc>
              <a:buFontTx/>
              <a:buNone/>
            </a:pPr>
            <a:r>
              <a:rPr lang="en-US" altLang="vi-VN" sz="2800" b="1" smtClean="0">
                <a:solidFill>
                  <a:srgbClr val="002060"/>
                </a:solidFill>
                <a:latin typeface="Times New Roman" pitchFamily="18" charset="0"/>
                <a:cs typeface="Times New Roman" pitchFamily="18" charset="0"/>
              </a:rPr>
              <a:t>1. Tần số âm.</a:t>
            </a:r>
            <a:endParaRPr lang="en-US" altLang="vi-VN" sz="2800" b="1">
              <a:solidFill>
                <a:srgbClr val="002060"/>
              </a:solidFill>
              <a:latin typeface="Times New Roman" pitchFamily="18" charset="0"/>
              <a:cs typeface="Times New Roman" pitchFamily="18" charset="0"/>
            </a:endParaRPr>
          </a:p>
        </p:txBody>
      </p:sp>
      <p:sp>
        <p:nvSpPr>
          <p:cNvPr id="3" name="Rectangle 20"/>
          <p:cNvSpPr txBox="1">
            <a:spLocks noChangeArrowheads="1"/>
          </p:cNvSpPr>
          <p:nvPr/>
        </p:nvSpPr>
        <p:spPr bwMode="auto">
          <a:xfrm>
            <a:off x="668000" y="3763967"/>
            <a:ext cx="4696088" cy="93610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solidFill>
                  <a:srgbClr val="D6009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09600" indent="-609600" algn="l">
              <a:lnSpc>
                <a:spcPct val="150000"/>
              </a:lnSpc>
              <a:buFontTx/>
              <a:buNone/>
            </a:pPr>
            <a:r>
              <a:rPr lang="en-US" altLang="vi-VN" sz="2800" b="1" smtClean="0">
                <a:solidFill>
                  <a:srgbClr val="002060"/>
                </a:solidFill>
                <a:latin typeface="Times New Roman" pitchFamily="18" charset="0"/>
                <a:cs typeface="Times New Roman" pitchFamily="18" charset="0"/>
              </a:rPr>
              <a:t>2. </a:t>
            </a:r>
            <a:r>
              <a:rPr lang="en-US" altLang="vi-VN" sz="2800" b="1" smtClean="0">
                <a:solidFill>
                  <a:srgbClr val="002060"/>
                </a:solidFill>
                <a:latin typeface="Times New Roman" pitchFamily="18" charset="0"/>
                <a:cs typeface="Times New Roman" pitchFamily="18" charset="0"/>
              </a:rPr>
              <a:t>Mức c</a:t>
            </a:r>
            <a:r>
              <a:rPr lang="en-US" altLang="vi-VN" sz="2800" b="1" smtClean="0">
                <a:solidFill>
                  <a:srgbClr val="002060"/>
                </a:solidFill>
                <a:latin typeface="Times New Roman" pitchFamily="18" charset="0"/>
                <a:cs typeface="Times New Roman" pitchFamily="18" charset="0"/>
              </a:rPr>
              <a:t>ường </a:t>
            </a:r>
            <a:r>
              <a:rPr lang="en-US" altLang="vi-VN" sz="2800" b="1" smtClean="0">
                <a:solidFill>
                  <a:srgbClr val="002060"/>
                </a:solidFill>
                <a:latin typeface="Times New Roman" pitchFamily="18" charset="0"/>
                <a:cs typeface="Times New Roman" pitchFamily="18" charset="0"/>
              </a:rPr>
              <a:t>độ âm</a:t>
            </a:r>
            <a:endParaRPr lang="en-US" altLang="vi-VN" sz="2800" b="1">
              <a:solidFill>
                <a:srgbClr val="002060"/>
              </a:solidFill>
              <a:latin typeface="Times New Roman" pitchFamily="18" charset="0"/>
              <a:cs typeface="Times New Roman" pitchFamily="18" charset="0"/>
            </a:endParaRPr>
          </a:p>
        </p:txBody>
      </p:sp>
      <p:sp>
        <p:nvSpPr>
          <p:cNvPr id="4" name="Rectangle 20"/>
          <p:cNvSpPr txBox="1">
            <a:spLocks noChangeArrowheads="1"/>
          </p:cNvSpPr>
          <p:nvPr/>
        </p:nvSpPr>
        <p:spPr bwMode="auto">
          <a:xfrm>
            <a:off x="668000" y="4952718"/>
            <a:ext cx="5344160" cy="78053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solidFill>
                  <a:srgbClr val="D6009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09600" indent="-609600" algn="l">
              <a:lnSpc>
                <a:spcPct val="150000"/>
              </a:lnSpc>
              <a:buFontTx/>
              <a:buNone/>
            </a:pPr>
            <a:r>
              <a:rPr lang="en-US" altLang="vi-VN" sz="2800" b="1" smtClean="0">
                <a:solidFill>
                  <a:srgbClr val="002060"/>
                </a:solidFill>
                <a:latin typeface="Times New Roman" pitchFamily="18" charset="0"/>
                <a:cs typeface="Times New Roman" pitchFamily="18" charset="0"/>
              </a:rPr>
              <a:t>3. Đồ thị dao động </a:t>
            </a:r>
            <a:endParaRPr lang="en-US" altLang="vi-VN" sz="2800" b="1">
              <a:solidFill>
                <a:srgbClr val="002060"/>
              </a:solidFill>
              <a:latin typeface="Times New Roman" pitchFamily="18" charset="0"/>
              <a:cs typeface="Times New Roman" pitchFamily="18" charset="0"/>
            </a:endParaRPr>
          </a:p>
        </p:txBody>
      </p:sp>
      <p:sp>
        <p:nvSpPr>
          <p:cNvPr id="5" name="Rectangle 20"/>
          <p:cNvSpPr txBox="1">
            <a:spLocks noChangeArrowheads="1"/>
          </p:cNvSpPr>
          <p:nvPr/>
        </p:nvSpPr>
        <p:spPr bwMode="auto">
          <a:xfrm>
            <a:off x="6516216" y="2660010"/>
            <a:ext cx="2000508" cy="78053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solidFill>
                  <a:srgbClr val="D6009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09600" indent="-609600" algn="l">
              <a:lnSpc>
                <a:spcPct val="150000"/>
              </a:lnSpc>
              <a:buFontTx/>
              <a:buNone/>
            </a:pPr>
            <a:r>
              <a:rPr lang="en-US" altLang="vi-VN" sz="2800" b="1" smtClean="0">
                <a:solidFill>
                  <a:srgbClr val="002060"/>
                </a:solidFill>
                <a:latin typeface="Times New Roman" pitchFamily="18" charset="0"/>
                <a:cs typeface="Times New Roman" pitchFamily="18" charset="0"/>
              </a:rPr>
              <a:t>Độ cao</a:t>
            </a:r>
            <a:endParaRPr lang="en-US" altLang="vi-VN" sz="2800" b="1">
              <a:solidFill>
                <a:srgbClr val="002060"/>
              </a:solidFill>
              <a:latin typeface="Times New Roman" pitchFamily="18" charset="0"/>
              <a:cs typeface="Times New Roman" pitchFamily="18" charset="0"/>
            </a:endParaRPr>
          </a:p>
        </p:txBody>
      </p:sp>
      <p:sp>
        <p:nvSpPr>
          <p:cNvPr id="6" name="Rectangle 20"/>
          <p:cNvSpPr txBox="1">
            <a:spLocks noChangeArrowheads="1"/>
          </p:cNvSpPr>
          <p:nvPr/>
        </p:nvSpPr>
        <p:spPr bwMode="auto">
          <a:xfrm>
            <a:off x="6522315" y="3740130"/>
            <a:ext cx="2000508" cy="78053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solidFill>
                  <a:srgbClr val="D6009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09600" indent="-609600" algn="l">
              <a:lnSpc>
                <a:spcPct val="150000"/>
              </a:lnSpc>
              <a:buFontTx/>
              <a:buNone/>
            </a:pPr>
            <a:r>
              <a:rPr lang="en-US" altLang="vi-VN" sz="2800" b="1" smtClean="0">
                <a:solidFill>
                  <a:srgbClr val="002060"/>
                </a:solidFill>
                <a:latin typeface="Times New Roman" pitchFamily="18" charset="0"/>
                <a:cs typeface="Times New Roman" pitchFamily="18" charset="0"/>
              </a:rPr>
              <a:t>Độ to</a:t>
            </a:r>
            <a:endParaRPr lang="en-US" altLang="vi-VN" sz="2800" b="1">
              <a:solidFill>
                <a:srgbClr val="002060"/>
              </a:solidFill>
              <a:latin typeface="Times New Roman" pitchFamily="18" charset="0"/>
              <a:cs typeface="Times New Roman" pitchFamily="18" charset="0"/>
            </a:endParaRPr>
          </a:p>
        </p:txBody>
      </p:sp>
      <p:sp>
        <p:nvSpPr>
          <p:cNvPr id="7" name="Rectangle 20"/>
          <p:cNvSpPr txBox="1">
            <a:spLocks noChangeArrowheads="1"/>
          </p:cNvSpPr>
          <p:nvPr/>
        </p:nvSpPr>
        <p:spPr bwMode="auto">
          <a:xfrm>
            <a:off x="6516216" y="4952716"/>
            <a:ext cx="2000508" cy="78053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solidFill>
                  <a:srgbClr val="D6009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09600" indent="-609600" algn="l">
              <a:lnSpc>
                <a:spcPct val="150000"/>
              </a:lnSpc>
              <a:buFontTx/>
              <a:buNone/>
            </a:pPr>
            <a:r>
              <a:rPr lang="en-US" altLang="vi-VN" sz="2800" b="1" smtClean="0">
                <a:solidFill>
                  <a:srgbClr val="002060"/>
                </a:solidFill>
                <a:latin typeface="Times New Roman" pitchFamily="18" charset="0"/>
                <a:cs typeface="Times New Roman" pitchFamily="18" charset="0"/>
              </a:rPr>
              <a:t>Âm sắc</a:t>
            </a:r>
            <a:endParaRPr lang="en-US" altLang="vi-VN" sz="2800" b="1">
              <a:solidFill>
                <a:srgbClr val="002060"/>
              </a:solidFill>
              <a:latin typeface="Times New Roman" pitchFamily="18" charset="0"/>
              <a:cs typeface="Times New Roman" pitchFamily="18" charset="0"/>
            </a:endParaRPr>
          </a:p>
        </p:txBody>
      </p:sp>
      <p:sp>
        <p:nvSpPr>
          <p:cNvPr id="8" name="Oval 7"/>
          <p:cNvSpPr/>
          <p:nvPr/>
        </p:nvSpPr>
        <p:spPr>
          <a:xfrm>
            <a:off x="668000" y="1640349"/>
            <a:ext cx="2175808" cy="101966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solidFill>
                  <a:srgbClr val="002060"/>
                </a:solidFill>
              </a:rPr>
              <a:t>VẬT LÝ</a:t>
            </a:r>
            <a:endParaRPr lang="en-US" sz="2400" b="1">
              <a:solidFill>
                <a:srgbClr val="002060"/>
              </a:solidFill>
            </a:endParaRPr>
          </a:p>
        </p:txBody>
      </p:sp>
      <p:sp>
        <p:nvSpPr>
          <p:cNvPr id="9" name="Oval 8"/>
          <p:cNvSpPr/>
          <p:nvPr/>
        </p:nvSpPr>
        <p:spPr>
          <a:xfrm>
            <a:off x="6156176" y="1642176"/>
            <a:ext cx="2175808" cy="101966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solidFill>
                  <a:srgbClr val="002060"/>
                </a:solidFill>
              </a:rPr>
              <a:t>SINH LÝ</a:t>
            </a:r>
            <a:endParaRPr lang="en-US" sz="2400" b="1">
              <a:solidFill>
                <a:srgbClr val="002060"/>
              </a:solidFill>
            </a:endParaRPr>
          </a:p>
        </p:txBody>
      </p:sp>
      <p:sp>
        <p:nvSpPr>
          <p:cNvPr id="10" name="Right Arrow 9"/>
          <p:cNvSpPr/>
          <p:nvPr/>
        </p:nvSpPr>
        <p:spPr>
          <a:xfrm>
            <a:off x="3851920" y="2762247"/>
            <a:ext cx="187220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3857142" y="3871979"/>
            <a:ext cx="187220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3851920" y="5013176"/>
            <a:ext cx="187220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nip Diagonal Corner Rectangle 12"/>
          <p:cNvSpPr/>
          <p:nvPr/>
        </p:nvSpPr>
        <p:spPr>
          <a:xfrm>
            <a:off x="1547664" y="260648"/>
            <a:ext cx="5472608" cy="1080120"/>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latin typeface="Times New Roman" pitchFamily="18" charset="0"/>
                <a:cs typeface="Times New Roman" pitchFamily="18" charset="0"/>
              </a:rPr>
              <a:t>CỦNG CỐ</a:t>
            </a:r>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22887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barn(inVertical)">
                                      <p:cBhvr>
                                        <p:cTn id="43" dur="500"/>
                                        <p:tgtEl>
                                          <p:spTgt spid="4"/>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barn(inVertical)">
                                      <p:cBhvr>
                                        <p:cTn id="48" dur="500"/>
                                        <p:tgtEl>
                                          <p:spTgt spid="12"/>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barn(inVertical)">
                                      <p:cBhvr>
                                        <p:cTn id="5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10" grpId="0" animBg="1"/>
      <p:bldP spid="11" grpId="0" animBg="1"/>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683</Words>
  <Application>Microsoft Office PowerPoint</Application>
  <PresentationFormat>On-screen Show (4:3)</PresentationFormat>
  <Paragraphs>125</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dc:creator>
  <cp:lastModifiedBy>Nguyen </cp:lastModifiedBy>
  <cp:revision>20</cp:revision>
  <dcterms:created xsi:type="dcterms:W3CDTF">2021-11-05T17:57:12Z</dcterms:created>
  <dcterms:modified xsi:type="dcterms:W3CDTF">2021-11-06T10:39:45Z</dcterms:modified>
</cp:coreProperties>
</file>